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trictFirstAndLastChars="0" saveSubsetFonts="1" autoCompressPictures="0">
  <p:sldMasterIdLst>
    <p:sldMasterId r:id="rId1"/>
    <p:sldMasterId r:id="rId2"/>
    <p:sldMasterId r:id="rId3"/>
  </p:sldMasterIdLst>
  <p:notesMasterIdLst>
    <p:notesMasterId r:id="rId20"/>
  </p:notesMasterIdLst>
  <p:handoutMasterIdLst>
    <p:handoutMasterId r:id="rId21"/>
  </p:handoutMasterIdLst>
  <p:sldIdLst>
    <p:sldId id="277" r:id="rId4"/>
    <p:sldId id="276" r:id="rId5"/>
    <p:sldId id="278" r:id="rId6"/>
    <p:sldId id="279" r:id="rId7"/>
    <p:sldId id="280" r:id="rId8"/>
    <p:sldId id="281" r:id="rId9"/>
    <p:sldId id="273" r:id="rId10"/>
    <p:sldId id="285" r:id="rId11"/>
    <p:sldId id="287" r:id="rId12"/>
    <p:sldId id="262" r:id="rId13"/>
    <p:sldId id="286" r:id="rId14"/>
    <p:sldId id="282" r:id="rId15"/>
    <p:sldId id="263" r:id="rId16"/>
    <p:sldId id="288" r:id="rId17"/>
    <p:sldId id="265" r:id="rId18"/>
    <p:sldId id="270" r:id="rId19"/>
  </p:sldIdLst>
  <p:sldSz cx="9144000" cy="6858000" type="screen4x3"/>
  <p:notesSz cx="6732588" cy="98679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 Narrow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9DC9F2"/>
    <a:srgbClr val="B50CE1"/>
    <a:srgbClr val="8024E1"/>
    <a:srgbClr val="C1DEF2"/>
    <a:srgbClr val="09C4F5"/>
    <a:srgbClr val="050505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1086" autoAdjust="0"/>
  </p:normalViewPr>
  <p:slideViewPr>
    <p:cSldViewPr>
      <p:cViewPr>
        <p:scale>
          <a:sx n="100" d="100"/>
          <a:sy n="100" d="100"/>
        </p:scale>
        <p:origin x="-408" y="-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82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7825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292766-D4E1-4F3E-8E0A-421F8E50A5F8}" type="datetime1">
              <a:rPr lang="en-US" altLang="en-US"/>
              <a:pPr/>
              <a:t>1/30/15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782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782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11DD9B-AF2A-4754-A55F-FC95E563DE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727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32588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32588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32588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3891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1363"/>
            <a:ext cx="49291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898525" y="4687888"/>
            <a:ext cx="4929188" cy="443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13175" y="9372600"/>
            <a:ext cx="2913063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aseline="300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B7BA1E47-8462-4E43-BFAD-D423C0DE17A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580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26013" cy="3694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When I</a:t>
            </a:r>
            <a:r>
              <a:rPr lang="en-GB" baseline="0" dirty="0" smtClean="0"/>
              <a:t> was a child, everyone had an analogue phone. At the end of the century the mobile phones became popular. Today mankind is addicted to smart-phones.</a:t>
            </a:r>
          </a:p>
          <a:p>
            <a:r>
              <a:rPr lang="en-GB" baseline="0" dirty="0" smtClean="0"/>
              <a:t>But those are not just telephones, they provide a large variety of functions to the people and their power is increasing every day.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December 2000 we’ve started the commissioning of the SLS with a paper logbook. </a:t>
            </a:r>
          </a:p>
          <a:p>
            <a:r>
              <a:rPr lang="en-GB" baseline="0" dirty="0" smtClean="0"/>
              <a:t>We’ve introduced an electronic logbook already in January 2001, mainly driven by the desire for parallel access.</a:t>
            </a:r>
          </a:p>
          <a:p>
            <a:r>
              <a:rPr lang="en-GB" baseline="0" dirty="0" smtClean="0"/>
              <a:t>In 2011 we’ve evaluated some electronic logbooks, in order to find a common solution for a variety of application within the large research facility department at PSI.</a:t>
            </a:r>
          </a:p>
          <a:p>
            <a:r>
              <a:rPr lang="en-GB" baseline="0" dirty="0" smtClean="0"/>
              <a:t>It was only then that I’ve realized, that an electronic logbook can be much more than just a timed series of notes: I discovered my first smart-book!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7BA1E47-8462-4E43-BFAD-D423C0DE17A8}" type="slidenum">
              <a:rPr lang="de-DE" altLang="en-US" smtClean="0"/>
              <a:pPr/>
              <a:t>0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10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48320ED9-B244-44DC-9F01-4F681890A1F2}" type="slidenum">
              <a:rPr lang="de-DE" altLang="en-US" sz="1200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13175" y="9372600"/>
            <a:ext cx="29146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80" tIns="47520" rIns="94680" bIns="4752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/>
            <a:fld id="{FD6BD4EA-EB72-4129-A75D-46ACCE281584}" type="slidenum">
              <a:rPr lang="de-DE" altLang="en-US" sz="1200" baseline="30000">
                <a:solidFill>
                  <a:srgbClr val="000000"/>
                </a:solidFill>
                <a:latin typeface="Times New Roman" charset="0"/>
              </a:rPr>
              <a:pPr algn="r" eaLnBrk="1"/>
              <a:t>1</a:t>
            </a:fld>
            <a:endParaRPr lang="de-DE" altLang="en-US" sz="1200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13175" y="9374188"/>
            <a:ext cx="2916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80" tIns="47520" rIns="94680" bIns="4752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/>
            <a:fld id="{EB0DD7AB-E200-4D62-8350-B3744B0AB7B6}" type="slidenum">
              <a:rPr lang="de-DE" altLang="en-US" sz="1200" baseline="30000">
                <a:solidFill>
                  <a:srgbClr val="000000"/>
                </a:solidFill>
                <a:latin typeface="Times New Roman" charset="0"/>
              </a:rPr>
              <a:pPr algn="r" eaLnBrk="1"/>
              <a:t>1</a:t>
            </a:fld>
            <a:endParaRPr lang="de-DE" altLang="en-US" sz="1200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901700" y="741363"/>
            <a:ext cx="4930775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3014" name="Text Box 4"/>
          <p:cNvSpPr>
            <a:spLocks noGrp="1" noChangeArrowheads="1"/>
          </p:cNvSpPr>
          <p:nvPr>
            <p:ph type="body"/>
          </p:nvPr>
        </p:nvSpPr>
        <p:spPr>
          <a:xfrm>
            <a:off x="898525" y="4687888"/>
            <a:ext cx="4932363" cy="443706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err="1" smtClean="0"/>
              <a:t>Elogs</a:t>
            </a:r>
            <a:r>
              <a:rPr lang="en-GB" altLang="en-US" dirty="0" smtClean="0"/>
              <a:t> widely used,</a:t>
            </a:r>
            <a:r>
              <a:rPr lang="en-GB" altLang="en-US" baseline="0" dirty="0" smtClean="0"/>
              <a:t> many features available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dirty="0" smtClean="0"/>
              <a:t>What</a:t>
            </a:r>
            <a:r>
              <a:rPr lang="en-GB" altLang="en-US" baseline="0" dirty="0" smtClean="0"/>
              <a:t> is needed to use them for accelerator operation?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baseline="0" dirty="0" smtClean="0"/>
              <a:t>Which of the features are needed and how to utilize them?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6F3E0FA3-197B-44D8-8B71-F2CC3B1A01E5}" type="slidenum">
              <a:rPr lang="de-DE" altLang="en-US" sz="1200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de-DE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13175" y="9372600"/>
            <a:ext cx="29146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80" tIns="47520" rIns="94680" bIns="4752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/>
            <a:fld id="{DEAA829A-8BFA-458A-A12D-ED876E5E59F5}" type="slidenum">
              <a:rPr lang="de-DE" altLang="en-US" sz="1200" baseline="30000">
                <a:solidFill>
                  <a:srgbClr val="000000"/>
                </a:solidFill>
                <a:latin typeface="Times New Roman" charset="0"/>
              </a:rPr>
              <a:pPr algn="r" eaLnBrk="1"/>
              <a:t>9</a:t>
            </a:fld>
            <a:endParaRPr lang="de-DE" altLang="en-US" sz="1200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901700" y="741363"/>
            <a:ext cx="4929188" cy="3697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52229" name="Text Box 3"/>
          <p:cNvSpPr>
            <a:spLocks noGrp="1" noChangeArrowheads="1"/>
          </p:cNvSpPr>
          <p:nvPr>
            <p:ph type="body"/>
          </p:nvPr>
        </p:nvSpPr>
        <p:spPr>
          <a:xfrm>
            <a:off x="898525" y="4687888"/>
            <a:ext cx="4930775" cy="443706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91F44741-2D8D-47E7-BEB9-E9544BC19820}" type="slidenum">
              <a:rPr lang="de-DE" altLang="en-US" sz="1200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de-DE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13175" y="9372600"/>
            <a:ext cx="29146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80" tIns="47520" rIns="94680" bIns="4752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/>
            <a:fld id="{C022A168-66BA-4C1F-AA36-275192902601}" type="slidenum">
              <a:rPr lang="de-DE" altLang="en-US" sz="1200" baseline="30000">
                <a:solidFill>
                  <a:srgbClr val="000000"/>
                </a:solidFill>
                <a:latin typeface="Times New Roman" charset="0"/>
              </a:rPr>
              <a:pPr algn="r" eaLnBrk="1"/>
              <a:t>12</a:t>
            </a:fld>
            <a:endParaRPr lang="de-DE" altLang="en-US" sz="1200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901700" y="741363"/>
            <a:ext cx="4929188" cy="3697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56325" name="Text Box 3"/>
          <p:cNvSpPr>
            <a:spLocks noGrp="1" noChangeArrowheads="1"/>
          </p:cNvSpPr>
          <p:nvPr>
            <p:ph type="body"/>
          </p:nvPr>
        </p:nvSpPr>
        <p:spPr>
          <a:xfrm>
            <a:off x="898525" y="4687888"/>
            <a:ext cx="4930775" cy="443706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5354A128-4FD1-4C6D-9889-9C3FF37E8073}" type="slidenum">
              <a:rPr lang="de-DE" altLang="en-US" sz="1200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de-DE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13175" y="9372600"/>
            <a:ext cx="29146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80" tIns="47520" rIns="94680" bIns="4752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/>
            <a:fld id="{426BCEA4-07AC-4D55-A9B0-C7498EB86BEF}" type="slidenum">
              <a:rPr lang="de-DE" altLang="en-US" sz="1200" baseline="30000">
                <a:solidFill>
                  <a:srgbClr val="000000"/>
                </a:solidFill>
                <a:latin typeface="Times New Roman" charset="0"/>
              </a:rPr>
              <a:pPr algn="r" eaLnBrk="1"/>
              <a:t>14</a:t>
            </a:fld>
            <a:endParaRPr lang="de-DE" altLang="en-US" sz="1200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901700" y="741363"/>
            <a:ext cx="4929188" cy="3697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58373" name="Text Box 3"/>
          <p:cNvSpPr>
            <a:spLocks noGrp="1" noChangeArrowheads="1"/>
          </p:cNvSpPr>
          <p:nvPr>
            <p:ph type="body"/>
          </p:nvPr>
        </p:nvSpPr>
        <p:spPr>
          <a:xfrm>
            <a:off x="898525" y="4687888"/>
            <a:ext cx="4930775" cy="443706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fld id="{87F6B7B8-D929-401D-831F-3A107C90C24D}" type="slidenum">
              <a:rPr lang="de-DE" altLang="en-US" sz="120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de-DE" alt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13175" y="9372600"/>
            <a:ext cx="29146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680" tIns="47520" rIns="94680" bIns="4752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/>
            <a:fld id="{2FE562A9-CCB6-4F16-9CFC-A7F9A99C76AD}" type="slidenum">
              <a:rPr lang="de-DE" altLang="en-US" sz="1200" baseline="30000">
                <a:solidFill>
                  <a:srgbClr val="000000"/>
                </a:solidFill>
                <a:latin typeface="Times New Roman" charset="0"/>
              </a:rPr>
              <a:pPr algn="r" eaLnBrk="1"/>
              <a:t>15</a:t>
            </a:fld>
            <a:endParaRPr lang="de-DE" altLang="en-US" sz="1200" baseline="30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901700" y="741363"/>
            <a:ext cx="4929188" cy="3697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60421" name="Text Box 3"/>
          <p:cNvSpPr>
            <a:spLocks noGrp="1" noChangeArrowheads="1"/>
          </p:cNvSpPr>
          <p:nvPr>
            <p:ph type="body"/>
          </p:nvPr>
        </p:nvSpPr>
        <p:spPr>
          <a:xfrm>
            <a:off x="898525" y="4687888"/>
            <a:ext cx="4930775" cy="4437062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85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5400675"/>
            <a:ext cx="6835775" cy="895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4895850"/>
            <a:ext cx="6781800" cy="2665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346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4895850"/>
            <a:ext cx="1708150" cy="26654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4895850"/>
            <a:ext cx="4975225" cy="2665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83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39DEBA6B-74CB-413C-838E-E0B3B8A7460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144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C6DEE9BE-D6A1-4C4D-BD5B-4C1BBC7A47A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34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DBB06F1A-354B-48AB-A426-9D38818C678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454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87825" cy="563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900113"/>
            <a:ext cx="4189413" cy="5634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2CE3C3CA-7542-47E5-B4CD-26B887B20CE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294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9356F945-084A-4CC4-AD74-32D472E2CEC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73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27D76CE8-CB3C-4DF0-84BB-17EA9199CDF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4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450E3846-70F5-470D-AD84-B0DFACCB35D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45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E56CB2AB-3736-49D3-87CE-D2B25BDFB69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57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5400675"/>
            <a:ext cx="6835775" cy="895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175" y="4895850"/>
            <a:ext cx="6781800" cy="2665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89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654BFE16-D38B-4840-945F-190AC422452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154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F20192A3-8497-49F2-9F07-5A9AD759E24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36525"/>
            <a:ext cx="2132013" cy="6397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6525"/>
            <a:ext cx="6245225" cy="6397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841E891B-1599-4717-AF32-30252402EDBC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147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2C4DE3C9-B830-4E18-BA75-FCC94718B22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893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7C3D3A96-1118-48EF-8F0C-E44A81C5EAB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972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6F8EAB70-E58D-44A5-9095-A73E4FD2FF6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500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792163"/>
            <a:ext cx="4187825" cy="256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792163"/>
            <a:ext cx="4189412" cy="256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B4329F53-2472-4B1F-B761-5CB56133755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4532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097B3148-00A8-4A35-A8D6-76C3185B1AD6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372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9F2B2C0C-5C7D-48C7-9EA7-E88E03D51FB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573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717E7402-1F42-466B-B12D-2B7F4452E95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208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457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20AB3539-2786-4D28-8D62-FC5FD8BC3D1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80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A86B6D01-303E-4037-AE59-32E9CC8C9F8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5674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EA176348-957D-4A01-B8E4-C093DD1ECF1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8271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44463"/>
            <a:ext cx="2132012" cy="321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44463"/>
            <a:ext cx="6245225" cy="321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Seite </a:t>
            </a:r>
            <a:fld id="{5F69CA00-2B05-4879-AA21-3E25E17E389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98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5400675"/>
            <a:ext cx="6835775" cy="895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4895850"/>
            <a:ext cx="3314700" cy="2665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5275" y="4895850"/>
            <a:ext cx="3314700" cy="26654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43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67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5400675"/>
            <a:ext cx="6835775" cy="895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909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387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400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/>
              <a:t>PSI,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719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00450"/>
            <a:ext cx="9144000" cy="3240088"/>
          </a:xfrm>
          <a:prstGeom prst="rect">
            <a:avLst/>
          </a:prstGeom>
          <a:solidFill>
            <a:srgbClr val="B3D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9360">
            <a:solidFill>
              <a:srgbClr val="B3D9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03" b="2005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0" y="1066800"/>
            <a:ext cx="91440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rgbClr val="FFFFFF">
              <a:alpha val="75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r" eaLnBrk="1" hangingPunct="1"/>
            <a:r>
              <a:rPr lang="de-DE" altLang="en-US" b="1">
                <a:solidFill>
                  <a:srgbClr val="606060"/>
                </a:solidFill>
              </a:rPr>
              <a:t>Wir schaffen Wissen – heute für morgen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676400" y="3733800"/>
            <a:ext cx="7467600" cy="1588"/>
          </a:xfrm>
          <a:prstGeom prst="line">
            <a:avLst/>
          </a:prstGeom>
          <a:noFill/>
          <a:ln w="146160">
            <a:solidFill>
              <a:srgbClr val="19194D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3124200"/>
            <a:ext cx="91440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6629400"/>
            <a:ext cx="91440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3657600"/>
            <a:ext cx="91440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H="1">
            <a:off x="1670050" y="1588"/>
            <a:ext cx="11113" cy="6858000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484188" y="6661150"/>
            <a:ext cx="909637" cy="1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76200" y="6661150"/>
            <a:ext cx="376238" cy="1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800">
                <a:solidFill>
                  <a:srgbClr val="000000"/>
                </a:solidFill>
              </a:defRPr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908175" y="4583113"/>
            <a:ext cx="6915150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300" b="1">
          <a:solidFill>
            <a:srgbClr val="000000"/>
          </a:solidFill>
          <a:latin typeface="Arial Narrow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0" y="6629400"/>
            <a:ext cx="91440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560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29638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2413" y="136525"/>
            <a:ext cx="71580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84188" y="6661150"/>
            <a:ext cx="909637" cy="1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76200" y="6661150"/>
            <a:ext cx="376238" cy="1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6661150"/>
            <a:ext cx="833438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de-DE" altLang="en-US"/>
              <a:t>Seite </a:t>
            </a:r>
            <a:fld id="{35DB37D6-C2DF-4094-B13E-2FF42B7CC45E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ts val="863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24267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0" y="6629400"/>
            <a:ext cx="91440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560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399"/>
          <a:stretch>
            <a:fillRect/>
          </a:stretch>
        </p:blipFill>
        <p:spPr bwMode="auto">
          <a:xfrm>
            <a:off x="0" y="715963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6629400"/>
            <a:ext cx="9144000" cy="1588"/>
          </a:xfrm>
          <a:prstGeom prst="line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792163"/>
            <a:ext cx="8529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560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580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84188" y="6661150"/>
            <a:ext cx="909637" cy="1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altLang="en-US"/>
              <a:t>30.03.11</a:t>
            </a:r>
            <a:endParaRPr lang="de-DE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76200" y="6661150"/>
            <a:ext cx="376238" cy="1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de-DE" altLang="en-US"/>
              <a:t>PSI,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6661150"/>
            <a:ext cx="833438" cy="22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8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de-DE" altLang="en-US"/>
              <a:t>Seite </a:t>
            </a:r>
            <a:fld id="{713B3D8D-4409-4437-A380-19AE5777D2A3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87388"/>
            <a:ext cx="9144000" cy="1652587"/>
          </a:xfrm>
          <a:prstGeom prst="rect">
            <a:avLst/>
          </a:prstGeom>
          <a:solidFill>
            <a:srgbClr val="FFFFFF">
              <a:alpha val="73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560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2339975"/>
            <a:ext cx="9144000" cy="1588"/>
          </a:xfrm>
          <a:prstGeom prst="line">
            <a:avLst/>
          </a:prstGeom>
          <a:noFill/>
          <a:ln w="25560">
            <a:solidFill>
              <a:srgbClr val="008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b="1">
          <a:solidFill>
            <a:srgbClr val="606060"/>
          </a:solidFill>
          <a:latin typeface="Arial Narrow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20" Type="http://schemas.openxmlformats.org/officeDocument/2006/relationships/image" Target="../media/image33.png"/><Relationship Id="rId21" Type="http://schemas.openxmlformats.org/officeDocument/2006/relationships/image" Target="../media/image45.jpe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19.png"/><Relationship Id="rId17" Type="http://schemas.openxmlformats.org/officeDocument/2006/relationships/image" Target="../media/image16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elef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04900"/>
            <a:ext cx="28194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71800" y="1295400"/>
            <a:ext cx="2438400" cy="1568450"/>
            <a:chOff x="2971800" y="1295400"/>
            <a:chExt cx="2438400" cy="1568450"/>
          </a:xfrm>
        </p:grpSpPr>
        <p:pic>
          <p:nvPicPr>
            <p:cNvPr id="5" name="Picture 20" descr="cheapMobile.jpg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650" y="1295400"/>
              <a:ext cx="844550" cy="156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22"/>
            <p:cNvSpPr>
              <a:spLocks noChangeArrowheads="1"/>
            </p:cNvSpPr>
            <p:nvPr/>
          </p:nvSpPr>
          <p:spPr bwMode="auto">
            <a:xfrm>
              <a:off x="2971800" y="1905000"/>
              <a:ext cx="977900" cy="484188"/>
            </a:xfrm>
            <a:prstGeom prst="rightArrow">
              <a:avLst>
                <a:gd name="adj1" fmla="val 50000"/>
                <a:gd name="adj2" fmla="val 5002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0" y="1066800"/>
            <a:ext cx="2514600" cy="1954213"/>
            <a:chOff x="6096000" y="1066800"/>
            <a:chExt cx="2514600" cy="1954213"/>
          </a:xfrm>
        </p:grpSpPr>
        <p:pic>
          <p:nvPicPr>
            <p:cNvPr id="6" name="Picture 21" descr="smartphone_w_apps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0" y="1066800"/>
              <a:ext cx="1054100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Arrow 23"/>
            <p:cNvSpPr>
              <a:spLocks noChangeArrowheads="1"/>
            </p:cNvSpPr>
            <p:nvPr/>
          </p:nvSpPr>
          <p:spPr bwMode="auto">
            <a:xfrm>
              <a:off x="6096000" y="1905000"/>
              <a:ext cx="977900" cy="484188"/>
            </a:xfrm>
            <a:prstGeom prst="rightArrow">
              <a:avLst>
                <a:gd name="adj1" fmla="val 50000"/>
                <a:gd name="adj2" fmla="val 5002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9" name="Picture 8" descr="p1_logbook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5606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984500" y="3733800"/>
            <a:ext cx="2882900" cy="2054225"/>
            <a:chOff x="2983992" y="3733800"/>
            <a:chExt cx="2883408" cy="2054033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4114800" y="3733800"/>
              <a:ext cx="1752600" cy="2048256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bIns="421200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ight Arrow 25"/>
            <p:cNvSpPr>
              <a:spLocks noChangeArrowheads="1"/>
            </p:cNvSpPr>
            <p:nvPr/>
          </p:nvSpPr>
          <p:spPr bwMode="auto">
            <a:xfrm>
              <a:off x="2983992" y="4620768"/>
              <a:ext cx="978408" cy="484632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bIns="421200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3" name="Picture 28" descr="duolog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733800"/>
              <a:ext cx="1752325" cy="205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096000" y="3573016"/>
            <a:ext cx="2652464" cy="2520280"/>
            <a:chOff x="6096000" y="3573016"/>
            <a:chExt cx="2652464" cy="2520280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7452320" y="3573016"/>
              <a:ext cx="1296144" cy="2520280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charset="0"/>
                </a:rPr>
                <a:t>ELOG</a:t>
              </a:r>
              <a:endParaRPr kumimoji="0" lang="en-GB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charset="0"/>
              </a:endParaRPr>
            </a:p>
          </p:txBody>
        </p:sp>
        <p:sp>
          <p:nvSpPr>
            <p:cNvPr id="15" name="Right Arrow 26"/>
            <p:cNvSpPr>
              <a:spLocks noChangeArrowheads="1"/>
            </p:cNvSpPr>
            <p:nvPr/>
          </p:nvSpPr>
          <p:spPr bwMode="auto">
            <a:xfrm>
              <a:off x="6096000" y="4620768"/>
              <a:ext cx="978221" cy="484632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bIns="421200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453" y="3956538"/>
              <a:ext cx="953537" cy="20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52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522413" y="134938"/>
            <a:ext cx="71612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r>
              <a:rPr lang="en-GB" altLang="en-US" sz="2600" b="1" dirty="0" smtClean="0">
                <a:solidFill>
                  <a:srgbClr val="606060"/>
                </a:solidFill>
              </a:rPr>
              <a:t>Start-up Checklists</a:t>
            </a:r>
            <a:endParaRPr lang="en-GB" altLang="en-US" sz="2600" b="1" dirty="0">
              <a:solidFill>
                <a:srgbClr val="606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911" b="5003"/>
          <a:stretch/>
        </p:blipFill>
        <p:spPr>
          <a:xfrm>
            <a:off x="145603" y="712886"/>
            <a:ext cx="7912290" cy="5904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91400" y="4572000"/>
            <a:ext cx="1524000" cy="1676400"/>
            <a:chOff x="2286000" y="3429000"/>
            <a:chExt cx="1524000" cy="16764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86000" y="3429000"/>
              <a:ext cx="1524000" cy="1676400"/>
            </a:xfrm>
            <a:prstGeom prst="rect">
              <a:avLst/>
            </a:prstGeom>
            <a:solidFill>
              <a:srgbClr val="CCEED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>
                  <a:solidFill>
                    <a:schemeClr val="tx1"/>
                  </a:solidFill>
                </a:rPr>
                <a:t>Forms</a:t>
              </a:r>
            </a:p>
          </p:txBody>
        </p:sp>
        <p:pic>
          <p:nvPicPr>
            <p:cNvPr id="51209" name="Picture 9" descr="form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505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9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for Structured Data: elog-gfa/SLS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Attributes= Wann, Autor, Eintrag, System, Ort, Effekt,Titel</a:t>
            </a:r>
          </a:p>
          <a:p>
            <a:r>
              <a:rPr lang="en-GB"/>
              <a:t>Options Eintrag= Problem{1}, Betriebs-Wechsel{2}, Überbrückung{3}, </a:t>
            </a:r>
            <a:r>
              <a:rPr lang="en-GB" sz="1600"/>
              <a:t>…</a:t>
            </a:r>
          </a:p>
          <a:p>
            <a:pPr lvl="1"/>
            <a:r>
              <a:rPr lang="en-GB"/>
              <a:t># Problem</a:t>
            </a:r>
          </a:p>
          <a:p>
            <a:pPr lvl="1"/>
            <a:r>
              <a:rPr lang="en-GB"/>
              <a:t>{1} Options Effekt = Downtime, Beamdrop, Lifetime, Beamsize, keiner, anderer</a:t>
            </a:r>
          </a:p>
          <a:p>
            <a:pPr lvl="1"/>
            <a:r>
              <a:rPr lang="en-GB"/>
              <a:t># Betriebs-Wechsel</a:t>
            </a:r>
          </a:p>
          <a:p>
            <a:pPr lvl="1"/>
            <a:r>
              <a:rPr lang="en-GB"/>
              <a:t>{2} Options Titel = Start-up Vorbereitung{2a}, Start-up Magnete{2b}, …</a:t>
            </a:r>
          </a:p>
          <a:p>
            <a:pPr lvl="1"/>
            <a:r>
              <a:rPr lang="en-GB"/>
              <a:t>{2a} Preset Text = logbooks/inc/Betriebs-Wechsel_Start-up_Vorbereitung.html</a:t>
            </a:r>
          </a:p>
          <a:p>
            <a:pPr lvl="1"/>
            <a:r>
              <a:rPr lang="en-GB"/>
              <a:t>{2b} Preset Text = logbooks/inc/Betriebs-Wechsel_Start-up_Magnete.html</a:t>
            </a:r>
          </a:p>
          <a:p>
            <a:pPr lvl="1"/>
            <a:r>
              <a:rPr lang="en-GB"/>
              <a:t># Überbrückung </a:t>
            </a:r>
          </a:p>
          <a:p>
            <a:pPr lvl="1"/>
            <a:r>
              <a:rPr lang="en-GB"/>
              <a:t>{3} Options Effekt = Erledigt, Aktiv</a:t>
            </a:r>
          </a:p>
          <a:p>
            <a:pPr lvl="1"/>
            <a:r>
              <a:rPr lang="en-GB"/>
              <a:t>{3} Propagate Attribute = Effekt</a:t>
            </a:r>
          </a:p>
          <a:p>
            <a:pPr lvl="1"/>
            <a:r>
              <a:rPr lang="en-GB"/>
              <a:t>{3} Fixed Attributes Reply = Eintrag, Titel</a:t>
            </a:r>
          </a:p>
          <a:p>
            <a:pPr lvl="1"/>
            <a:r>
              <a:rPr lang="en-GB"/>
              <a:t>{3} Preset Effekt = Aktiv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C6DEE9BE-D6A1-4C4D-BD5B-4C1BBC7A47A0}" type="slidenum">
              <a:rPr lang="de-DE" altLang="en-US"/>
              <a:pPr/>
              <a:t>10</a:t>
            </a:fld>
            <a:endParaRPr lang="de-DE" altLang="en-US"/>
          </a:p>
        </p:txBody>
      </p:sp>
      <p:grpSp>
        <p:nvGrpSpPr>
          <p:cNvPr id="5" name="Group 7"/>
          <p:cNvGrpSpPr/>
          <p:nvPr/>
        </p:nvGrpSpPr>
        <p:grpSpPr>
          <a:xfrm>
            <a:off x="7391400" y="4191000"/>
            <a:ext cx="1524000" cy="1752600"/>
            <a:chOff x="7391400" y="3810000"/>
            <a:chExt cx="1524000" cy="17526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391400" y="3886200"/>
              <a:ext cx="1524000" cy="1676400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/>
                <a:t>Structured</a:t>
              </a:r>
            </a:p>
            <a:p>
              <a:pPr algn="ctr"/>
              <a:r>
                <a:rPr lang="en-GB" altLang="en-US"/>
                <a:t>Information</a:t>
              </a:r>
            </a:p>
          </p:txBody>
        </p:sp>
        <p:pic>
          <p:nvPicPr>
            <p:cNvPr id="7" name="Picture 12" descr="Struct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810000"/>
              <a:ext cx="1072896" cy="107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Maintaining List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429"/>
          <a:stretch/>
        </p:blipFill>
        <p:spPr>
          <a:xfrm>
            <a:off x="251520" y="1881328"/>
            <a:ext cx="8607537" cy="4500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450E3846-70F5-470D-AD84-B0DFACCB35DA}" type="slidenum">
              <a:rPr lang="de-DE" altLang="en-US" smtClean="0"/>
              <a:pPr/>
              <a:t>11</a:t>
            </a:fld>
            <a:endParaRPr lang="de-DE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6904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Disabled Alarm → Entry in ELOG “</a:t>
            </a:r>
            <a:r>
              <a:rPr lang="en-GB">
                <a:solidFill>
                  <a:schemeClr val="tx1"/>
                </a:solidFill>
              </a:rPr>
              <a:t>Überbrückung</a:t>
            </a:r>
            <a:r>
              <a:rPr lang="en-GB" dirty="0" smtClean="0">
                <a:solidFill>
                  <a:schemeClr val="tx1"/>
                </a:solidFill>
              </a:rPr>
              <a:t>” “Aktiv”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Re-enabled later → Reply to old entry: set to “Erledigt”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391400" y="685800"/>
            <a:ext cx="1524000" cy="5715000"/>
            <a:chOff x="7391400" y="685800"/>
            <a:chExt cx="1524000" cy="5715000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7391400" y="4724400"/>
              <a:ext cx="1524000" cy="1676400"/>
              <a:chOff x="2286000" y="1143000"/>
              <a:chExt cx="1524000" cy="1676400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286000" y="1143000"/>
                <a:ext cx="1524000" cy="16764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/>
                  <a:t>Finder</a:t>
                </a:r>
              </a:p>
            </p:txBody>
          </p:sp>
          <p:pic>
            <p:nvPicPr>
              <p:cNvPr id="16" name="Picture 12" descr="Fast-Search_ico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12954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7391400" y="2743200"/>
              <a:ext cx="1524000" cy="1676400"/>
              <a:chOff x="3962400" y="1143000"/>
              <a:chExt cx="1524000" cy="167640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962400" y="1143000"/>
                <a:ext cx="1524000" cy="167640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/>
                  <a:t>Threading</a:t>
                </a:r>
              </a:p>
            </p:txBody>
          </p:sp>
          <p:pic>
            <p:nvPicPr>
              <p:cNvPr id="14" name="Picture 15" descr="threa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1219200"/>
                <a:ext cx="1097280" cy="1097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7391400" y="685800"/>
              <a:ext cx="1524000" cy="1752600"/>
              <a:chOff x="457200" y="1066800"/>
              <a:chExt cx="1524000" cy="175260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457200" y="1143000"/>
                <a:ext cx="1524000" cy="1676400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dirty="0"/>
                  <a:t>Structured</a:t>
                </a:r>
              </a:p>
              <a:p>
                <a:pPr algn="ctr"/>
                <a:r>
                  <a:rPr lang="en-GB" altLang="en-US" dirty="0"/>
                  <a:t>Information</a:t>
                </a:r>
              </a:p>
            </p:txBody>
          </p:sp>
          <p:pic>
            <p:nvPicPr>
              <p:cNvPr id="12" name="Picture 18" descr="Struct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066800"/>
                <a:ext cx="1072896" cy="107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11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51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522413" y="134938"/>
            <a:ext cx="71612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r>
              <a:rPr lang="en-GB" altLang="en-US" sz="2600" b="1">
                <a:solidFill>
                  <a:srgbClr val="606060"/>
                </a:solidFill>
              </a:rPr>
              <a:t>How to get all entries on RF trips into a spreadsheet?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04800" y="900113"/>
            <a:ext cx="8532813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9725" indent="-339725"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1082675" indent="-339725"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spcBef>
                <a:spcPts val="863"/>
              </a:spcBef>
              <a:buFont typeface="Times New Roman" charset="0"/>
              <a:buChar char="•"/>
            </a:pPr>
            <a:r>
              <a:rPr lang="en-GB" altLang="en-US" dirty="0">
                <a:solidFill>
                  <a:srgbClr val="242674"/>
                </a:solidFill>
              </a:rPr>
              <a:t>Failure reports should have a field </a:t>
            </a:r>
            <a:r>
              <a:rPr lang="en-GB" altLang="en-US" dirty="0" smtClean="0">
                <a:solidFill>
                  <a:srgbClr val="242674"/>
                </a:solidFill>
              </a:rPr>
              <a:t>“System”</a:t>
            </a:r>
            <a:endParaRPr lang="en-GB" altLang="en-US" dirty="0">
              <a:solidFill>
                <a:srgbClr val="242674"/>
              </a:solidFill>
            </a:endParaRPr>
          </a:p>
          <a:p>
            <a:pPr lvl="1">
              <a:lnSpc>
                <a:spcPct val="110000"/>
              </a:lnSpc>
              <a:buFont typeface="Times New Roman" charset="0"/>
              <a:buChar char="•"/>
            </a:pPr>
            <a:r>
              <a:rPr lang="en-GB" altLang="en-US" sz="2000" dirty="0">
                <a:solidFill>
                  <a:srgbClr val="242674"/>
                </a:solidFill>
              </a:rPr>
              <a:t>Then you can search for </a:t>
            </a:r>
            <a:r>
              <a:rPr lang="en-GB" altLang="en-US" sz="2000" dirty="0" smtClean="0">
                <a:solidFill>
                  <a:srgbClr val="242674"/>
                </a:solidFill>
              </a:rPr>
              <a:t>“System”= </a:t>
            </a:r>
            <a:r>
              <a:rPr lang="en-GB" altLang="en-US" sz="2000" dirty="0">
                <a:solidFill>
                  <a:srgbClr val="242674"/>
                </a:solidFill>
              </a:rPr>
              <a:t>“RF”</a:t>
            </a:r>
          </a:p>
          <a:p>
            <a:pPr>
              <a:lnSpc>
                <a:spcPct val="110000"/>
              </a:lnSpc>
              <a:spcBef>
                <a:spcPts val="863"/>
              </a:spcBef>
              <a:buFont typeface="Times New Roman" charset="0"/>
              <a:buChar char="•"/>
            </a:pPr>
            <a:r>
              <a:rPr lang="en-GB" altLang="en-US" dirty="0">
                <a:solidFill>
                  <a:srgbClr val="242674"/>
                </a:solidFill>
              </a:rPr>
              <a:t>For every search you can save the results in a spreadsheet </a:t>
            </a:r>
            <a:r>
              <a:rPr lang="en-GB" altLang="en-US" dirty="0" smtClean="0">
                <a:solidFill>
                  <a:srgbClr val="242674"/>
                </a:solidFill>
              </a:rPr>
              <a:t>format</a:t>
            </a:r>
            <a:endParaRPr lang="en-GB" altLang="en-US" dirty="0">
              <a:solidFill>
                <a:srgbClr val="242674"/>
              </a:solidFill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983" b="26239"/>
          <a:stretch>
            <a:fillRect/>
          </a:stretch>
        </p:blipFill>
        <p:spPr bwMode="auto">
          <a:xfrm>
            <a:off x="381000" y="2299469"/>
            <a:ext cx="84613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9257"/>
          <a:stretch>
            <a:fillRect/>
          </a:stretch>
        </p:blipFill>
        <p:spPr bwMode="auto">
          <a:xfrm>
            <a:off x="444499" y="3068960"/>
            <a:ext cx="8126500" cy="34200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391400" y="838200"/>
            <a:ext cx="1524000" cy="5638800"/>
            <a:chOff x="7391400" y="838200"/>
            <a:chExt cx="1524000" cy="5638800"/>
          </a:xfrm>
        </p:grpSpPr>
        <p:grpSp>
          <p:nvGrpSpPr>
            <p:cNvPr id="55304" name="Group 10"/>
            <p:cNvGrpSpPr>
              <a:grpSpLocks/>
            </p:cNvGrpSpPr>
            <p:nvPr/>
          </p:nvGrpSpPr>
          <p:grpSpPr bwMode="auto">
            <a:xfrm>
              <a:off x="7391400" y="2819400"/>
              <a:ext cx="1524000" cy="1676400"/>
              <a:chOff x="2286000" y="457200"/>
              <a:chExt cx="1524000" cy="1676400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286000" y="457200"/>
                <a:ext cx="1524000" cy="16764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/>
                  <a:t>Finder</a:t>
                </a:r>
              </a:p>
            </p:txBody>
          </p:sp>
          <p:pic>
            <p:nvPicPr>
              <p:cNvPr id="55312" name="Picture 16" descr="Fast-Search_icon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00" y="685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305" name="Group 16"/>
            <p:cNvGrpSpPr>
              <a:grpSpLocks/>
            </p:cNvGrpSpPr>
            <p:nvPr/>
          </p:nvGrpSpPr>
          <p:grpSpPr bwMode="auto">
            <a:xfrm>
              <a:off x="7391400" y="838200"/>
              <a:ext cx="1524000" cy="1752600"/>
              <a:chOff x="457200" y="1066800"/>
              <a:chExt cx="1524000" cy="175260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457200" y="1143000"/>
                <a:ext cx="1524000" cy="1676400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/>
                  <a:t>Structured</a:t>
                </a:r>
              </a:p>
              <a:p>
                <a:pPr algn="ctr"/>
                <a:r>
                  <a:rPr lang="en-GB" altLang="en-US"/>
                  <a:t>Information</a:t>
                </a:r>
              </a:p>
            </p:txBody>
          </p:sp>
          <p:pic>
            <p:nvPicPr>
              <p:cNvPr id="55310" name="Picture 12" descr="Struct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066800"/>
                <a:ext cx="1072896" cy="107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5306" name="Group 17"/>
            <p:cNvGrpSpPr>
              <a:grpSpLocks/>
            </p:cNvGrpSpPr>
            <p:nvPr/>
          </p:nvGrpSpPr>
          <p:grpSpPr bwMode="auto">
            <a:xfrm>
              <a:off x="7391400" y="4800600"/>
              <a:ext cx="1524000" cy="1676400"/>
              <a:chOff x="5867400" y="3429000"/>
              <a:chExt cx="1524000" cy="167640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5867400" y="3429000"/>
                <a:ext cx="1524000" cy="167640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chemeClr val="tx1"/>
                    </a:solidFill>
                  </a:rPr>
                  <a:t>Export</a:t>
                </a:r>
              </a:p>
            </p:txBody>
          </p:sp>
          <p:sp>
            <p:nvSpPr>
              <p:cNvPr id="55308" name="Right Arrow 19"/>
              <p:cNvSpPr>
                <a:spLocks noChangeArrowheads="1"/>
              </p:cNvSpPr>
              <p:nvPr/>
            </p:nvSpPr>
            <p:spPr bwMode="auto">
              <a:xfrm>
                <a:off x="6172200" y="3657600"/>
                <a:ext cx="990600" cy="990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12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Logbooks….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ELOG applications around operation:</a:t>
            </a:r>
          </a:p>
          <a:p>
            <a:pPr lvl="1"/>
            <a:r>
              <a:rPr lang="en-GB" dirty="0" smtClean="0"/>
              <a:t>Beam development logbooks</a:t>
            </a:r>
          </a:p>
          <a:p>
            <a:pPr lvl="1"/>
            <a:r>
              <a:rPr lang="en-GB" dirty="0" smtClean="0"/>
              <a:t>Maintenance logbooks (Vacuum, Controls, Shutdown work, …)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6DEE9BE-D6A1-4C4D-BD5B-4C1BBC7A47A0}" type="slidenum">
              <a:rPr lang="de-DE" altLang="en-US" smtClean="0"/>
              <a:pPr/>
              <a:t>13</a:t>
            </a:fld>
            <a:endParaRPr lang="de-DE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7207"/>
          <a:stretch/>
        </p:blipFill>
        <p:spPr>
          <a:xfrm>
            <a:off x="218791" y="2036465"/>
            <a:ext cx="4506545" cy="678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9861" r="1944" b="29717"/>
          <a:stretch/>
        </p:blipFill>
        <p:spPr>
          <a:xfrm>
            <a:off x="198972" y="2502421"/>
            <a:ext cx="8693508" cy="4032000"/>
          </a:xfrm>
          <a:prstGeom prst="rect">
            <a:avLst/>
          </a:prstGeom>
        </p:spPr>
      </p:pic>
      <p:grpSp>
        <p:nvGrpSpPr>
          <p:cNvPr id="7" name="Group 72"/>
          <p:cNvGrpSpPr>
            <a:grpSpLocks noChangeAspect="1"/>
          </p:cNvGrpSpPr>
          <p:nvPr/>
        </p:nvGrpSpPr>
        <p:grpSpPr bwMode="auto">
          <a:xfrm>
            <a:off x="7388976" y="828421"/>
            <a:ext cx="1520501" cy="1674000"/>
            <a:chOff x="6019645" y="1066800"/>
            <a:chExt cx="762155" cy="8382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019645" y="1066800"/>
              <a:ext cx="762155" cy="838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dirty="0">
                  <a:solidFill>
                    <a:srgbClr val="000000"/>
                  </a:solidFill>
                </a:rPr>
                <a:t>Logbook Groups</a:t>
              </a:r>
            </a:p>
          </p:txBody>
        </p:sp>
        <p:pic>
          <p:nvPicPr>
            <p:cNvPr id="19" name="Picture 71" descr="ta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619" y="1133176"/>
              <a:ext cx="360902" cy="36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13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3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522413" y="134938"/>
            <a:ext cx="71612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r>
              <a:rPr lang="en-GB" altLang="en-US" sz="2600" b="1">
                <a:solidFill>
                  <a:srgbClr val="606060"/>
                </a:solidFill>
              </a:rPr>
              <a:t>Of course, there would be more to say…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7632700" y="5253038"/>
            <a:ext cx="833438" cy="917575"/>
            <a:chOff x="7239000" y="4798060"/>
            <a:chExt cx="762000" cy="838200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7239000" y="4798060"/>
              <a:ext cx="762000" cy="8382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000000"/>
                  </a:solidFill>
                </a:rPr>
                <a:t>CSS</a:t>
              </a:r>
            </a:p>
          </p:txBody>
        </p:sp>
        <p:pic>
          <p:nvPicPr>
            <p:cNvPr id="57423" name="Picture 58" descr="cs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1694" y="4827315"/>
              <a:ext cx="60325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9"/>
          <p:cNvGrpSpPr>
            <a:grpSpLocks/>
          </p:cNvGrpSpPr>
          <p:nvPr/>
        </p:nvGrpSpPr>
        <p:grpSpPr bwMode="auto">
          <a:xfrm>
            <a:off x="7632700" y="2465388"/>
            <a:ext cx="833438" cy="2301875"/>
            <a:chOff x="7632648" y="2465167"/>
            <a:chExt cx="833484" cy="2302445"/>
          </a:xfrm>
        </p:grpSpPr>
        <p:grpSp>
          <p:nvGrpSpPr>
            <p:cNvPr id="57416" name="Group 76"/>
            <p:cNvGrpSpPr>
              <a:grpSpLocks/>
            </p:cNvGrpSpPr>
            <p:nvPr/>
          </p:nvGrpSpPr>
          <p:grpSpPr bwMode="auto">
            <a:xfrm>
              <a:off x="7632648" y="3850779"/>
              <a:ext cx="833484" cy="916833"/>
              <a:chOff x="7086600" y="4343400"/>
              <a:chExt cx="762000" cy="838200"/>
            </a:xfrm>
          </p:grpSpPr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7086600" y="4343965"/>
                <a:ext cx="762000" cy="837635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Themes</a:t>
                </a:r>
              </a:p>
            </p:txBody>
          </p:sp>
          <p:pic>
            <p:nvPicPr>
              <p:cNvPr id="57421" name="Picture 63" descr="them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4343405"/>
                <a:ext cx="658286" cy="658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417" name="Group 75"/>
            <p:cNvGrpSpPr>
              <a:grpSpLocks/>
            </p:cNvGrpSpPr>
            <p:nvPr/>
          </p:nvGrpSpPr>
          <p:grpSpPr bwMode="auto">
            <a:xfrm>
              <a:off x="7632648" y="2465167"/>
              <a:ext cx="833484" cy="916833"/>
              <a:chOff x="7086600" y="3276600"/>
              <a:chExt cx="762000" cy="838200"/>
            </a:xfrm>
          </p:grpSpPr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7086600" y="3276600"/>
                <a:ext cx="762000" cy="8376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RSS feed</a:t>
                </a:r>
              </a:p>
            </p:txBody>
          </p:sp>
          <p:pic>
            <p:nvPicPr>
              <p:cNvPr id="57419" name="Picture 65" descr="rss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3313176"/>
                <a:ext cx="573024" cy="573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7632700" y="1143000"/>
            <a:ext cx="833438" cy="917575"/>
            <a:chOff x="7086600" y="2209800"/>
            <a:chExt cx="762000" cy="838200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7086600" y="2209800"/>
              <a:ext cx="762000" cy="8382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000000"/>
                  </a:solidFill>
                </a:rPr>
                <a:t>Bookmarks</a:t>
              </a:r>
            </a:p>
          </p:txBody>
        </p:sp>
        <p:pic>
          <p:nvPicPr>
            <p:cNvPr id="57415" name="Picture 67" descr="bookmark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878" y="2242790"/>
              <a:ext cx="650240" cy="65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45"/>
          <p:cNvGrpSpPr>
            <a:grpSpLocks/>
          </p:cNvGrpSpPr>
          <p:nvPr/>
        </p:nvGrpSpPr>
        <p:grpSpPr bwMode="auto">
          <a:xfrm>
            <a:off x="2090738" y="5253038"/>
            <a:ext cx="4983162" cy="917575"/>
            <a:chOff x="2089982" y="5253400"/>
            <a:chExt cx="4984455" cy="916833"/>
          </a:xfrm>
        </p:grpSpPr>
        <p:grpSp>
          <p:nvGrpSpPr>
            <p:cNvPr id="57402" name="Group 73"/>
            <p:cNvGrpSpPr>
              <a:grpSpLocks/>
            </p:cNvGrpSpPr>
            <p:nvPr/>
          </p:nvGrpSpPr>
          <p:grpSpPr bwMode="auto">
            <a:xfrm>
              <a:off x="6240953" y="5253400"/>
              <a:ext cx="833484" cy="916833"/>
              <a:chOff x="7086600" y="1143000"/>
              <a:chExt cx="762000" cy="838200"/>
            </a:xfrm>
          </p:grpSpPr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7086445" y="1143000"/>
                <a:ext cx="762155" cy="838200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Extensions</a:t>
                </a:r>
              </a:p>
            </p:txBody>
          </p:sp>
          <p:pic>
            <p:nvPicPr>
              <p:cNvPr id="57413" name="Picture 69" descr="javascript-64x64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0690" y="1175990"/>
                <a:ext cx="585216" cy="585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403" name="Group 93"/>
            <p:cNvGrpSpPr>
              <a:grpSpLocks/>
            </p:cNvGrpSpPr>
            <p:nvPr/>
          </p:nvGrpSpPr>
          <p:grpSpPr bwMode="auto">
            <a:xfrm>
              <a:off x="4855432" y="5257339"/>
              <a:ext cx="833484" cy="908954"/>
              <a:chOff x="5976588" y="3276600"/>
              <a:chExt cx="762000" cy="830997"/>
            </a:xfrm>
          </p:grpSpPr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5977221" y="3275899"/>
                <a:ext cx="760703" cy="832399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Conditional</a:t>
                </a:r>
              </a:p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Formatting</a:t>
                </a:r>
              </a:p>
            </p:txBody>
          </p:sp>
          <p:pic>
            <p:nvPicPr>
              <p:cNvPr id="57411" name="Picture 87" descr="condFormat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8988" y="3293097"/>
                <a:ext cx="452897" cy="452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404" name="Group 92"/>
            <p:cNvGrpSpPr>
              <a:grpSpLocks/>
            </p:cNvGrpSpPr>
            <p:nvPr/>
          </p:nvGrpSpPr>
          <p:grpSpPr bwMode="auto">
            <a:xfrm>
              <a:off x="3475502" y="5253400"/>
              <a:ext cx="833484" cy="916833"/>
              <a:chOff x="4876800" y="3276600"/>
              <a:chExt cx="762000" cy="838200"/>
            </a:xfrm>
          </p:grpSpPr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4877464" y="3276600"/>
                <a:ext cx="760703" cy="838200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Tooltips</a:t>
                </a:r>
              </a:p>
            </p:txBody>
          </p:sp>
          <p:sp>
            <p:nvSpPr>
              <p:cNvPr id="57409" name="Rounded Rectangular Callout 88"/>
              <p:cNvSpPr>
                <a:spLocks noChangeArrowheads="1"/>
              </p:cNvSpPr>
              <p:nvPr/>
            </p:nvSpPr>
            <p:spPr bwMode="auto">
              <a:xfrm>
                <a:off x="5029200" y="3352800"/>
                <a:ext cx="457200" cy="381000"/>
              </a:xfrm>
              <a:prstGeom prst="wedgeRoundRectCallout">
                <a:avLst>
                  <a:gd name="adj1" fmla="val -31657"/>
                  <a:gd name="adj2" fmla="val 79819"/>
                  <a:gd name="adj3" fmla="val 16667"/>
                </a:avLst>
              </a:prstGeom>
              <a:solidFill>
                <a:srgbClr val="00B8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0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r>
                  <a:rPr lang="en-GB" altLang="en-US"/>
                  <a:t>?!</a:t>
                </a:r>
              </a:p>
            </p:txBody>
          </p:sp>
        </p:grpSp>
        <p:grpSp>
          <p:nvGrpSpPr>
            <p:cNvPr id="57405" name="Group 113"/>
            <p:cNvGrpSpPr>
              <a:grpSpLocks/>
            </p:cNvGrpSpPr>
            <p:nvPr/>
          </p:nvGrpSpPr>
          <p:grpSpPr bwMode="auto">
            <a:xfrm>
              <a:off x="2089982" y="5257339"/>
              <a:ext cx="833484" cy="908954"/>
              <a:chOff x="4876800" y="1143000"/>
              <a:chExt cx="762000" cy="830997"/>
            </a:xfrm>
          </p:grpSpPr>
          <p:sp>
            <p:nvSpPr>
              <p:cNvPr id="99" name="Rectangle 98"/>
              <p:cNvSpPr>
                <a:spLocks noChangeArrowheads="1"/>
              </p:cNvSpPr>
              <p:nvPr/>
            </p:nvSpPr>
            <p:spPr bwMode="auto">
              <a:xfrm>
                <a:off x="4876800" y="1142299"/>
                <a:ext cx="762155" cy="832399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Charsets</a:t>
                </a:r>
              </a:p>
            </p:txBody>
          </p:sp>
          <p:pic>
            <p:nvPicPr>
              <p:cNvPr id="57407" name="Picture 99" descr="charsets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2360" y="1143000"/>
                <a:ext cx="650240" cy="65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762000" y="2460625"/>
            <a:ext cx="833438" cy="2303463"/>
            <a:chOff x="762000" y="2460085"/>
            <a:chExt cx="833484" cy="2303587"/>
          </a:xfrm>
        </p:grpSpPr>
        <p:grpSp>
          <p:nvGrpSpPr>
            <p:cNvPr id="57396" name="Group 111"/>
            <p:cNvGrpSpPr>
              <a:grpSpLocks/>
            </p:cNvGrpSpPr>
            <p:nvPr/>
          </p:nvGrpSpPr>
          <p:grpSpPr bwMode="auto">
            <a:xfrm>
              <a:off x="762000" y="3854718"/>
              <a:ext cx="833484" cy="908954"/>
              <a:chOff x="3777012" y="3276600"/>
              <a:chExt cx="762000" cy="830997"/>
            </a:xfrm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3777012" y="3275930"/>
                <a:ext cx="762000" cy="831667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Kerberos</a:t>
                </a:r>
              </a:p>
            </p:txBody>
          </p:sp>
          <p:pic>
            <p:nvPicPr>
              <p:cNvPr id="57401" name="Picture 101" descr="lock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200" y="3309590"/>
                <a:ext cx="560800" cy="56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97" name="Group 110"/>
            <p:cNvGrpSpPr>
              <a:grpSpLocks/>
            </p:cNvGrpSpPr>
            <p:nvPr/>
          </p:nvGrpSpPr>
          <p:grpSpPr bwMode="auto">
            <a:xfrm>
              <a:off x="762000" y="2460085"/>
              <a:ext cx="833484" cy="926996"/>
              <a:chOff x="3783282" y="2193305"/>
              <a:chExt cx="762000" cy="847492"/>
            </a:xfrm>
          </p:grpSpPr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3783282" y="2209271"/>
                <a:ext cx="762000" cy="831667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>
                    <a:solidFill>
                      <a:srgbClr val="000000"/>
                    </a:solidFill>
                  </a:rPr>
                  <a:t>Mirror Servers</a:t>
                </a:r>
              </a:p>
            </p:txBody>
          </p:sp>
          <p:pic>
            <p:nvPicPr>
              <p:cNvPr id="57399" name="Picture 103" descr="mirro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5682" y="2193305"/>
                <a:ext cx="465600" cy="46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Group 109"/>
          <p:cNvGrpSpPr>
            <a:grpSpLocks/>
          </p:cNvGrpSpPr>
          <p:nvPr/>
        </p:nvGrpSpPr>
        <p:grpSpPr bwMode="auto">
          <a:xfrm>
            <a:off x="762000" y="1146175"/>
            <a:ext cx="833438" cy="909638"/>
            <a:chOff x="3766788" y="1143000"/>
            <a:chExt cx="762000" cy="830997"/>
          </a:xfrm>
        </p:grpSpPr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3766788" y="1143000"/>
              <a:ext cx="762000" cy="83099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000000"/>
                  </a:solidFill>
                </a:rPr>
                <a:t>SSL</a:t>
              </a:r>
            </a:p>
          </p:txBody>
        </p:sp>
        <p:pic>
          <p:nvPicPr>
            <p:cNvPr id="57395" name="Picture 105" descr="sslWarning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292" y="1173480"/>
              <a:ext cx="623520" cy="62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762000" y="5257800"/>
            <a:ext cx="833438" cy="908050"/>
            <a:chOff x="2590800" y="3276600"/>
            <a:chExt cx="762000" cy="830997"/>
          </a:xfrm>
        </p:grpSpPr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2590800" y="3276600"/>
              <a:ext cx="762000" cy="83099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000000"/>
                  </a:solidFill>
                </a:rPr>
                <a:t>Access Rules</a:t>
              </a:r>
            </a:p>
          </p:txBody>
        </p:sp>
        <p:pic>
          <p:nvPicPr>
            <p:cNvPr id="57393" name="Picture 107" descr="accessDenied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976" y="3299006"/>
              <a:ext cx="479192" cy="47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4" name="Group 114"/>
          <p:cNvGrpSpPr>
            <a:grpSpLocks/>
          </p:cNvGrpSpPr>
          <p:nvPr/>
        </p:nvGrpSpPr>
        <p:grpSpPr bwMode="auto">
          <a:xfrm>
            <a:off x="3470275" y="2459038"/>
            <a:ext cx="844550" cy="928687"/>
            <a:chOff x="2286000" y="1143000"/>
            <a:chExt cx="1524000" cy="1676400"/>
          </a:xfrm>
        </p:grpSpPr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2286000" y="1143000"/>
              <a:ext cx="1524000" cy="1676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/>
                <a:t>Finder</a:t>
              </a:r>
            </a:p>
          </p:txBody>
        </p:sp>
        <p:pic>
          <p:nvPicPr>
            <p:cNvPr id="57391" name="Picture 116" descr="Fast-Search_icon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2954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5" name="Group 117"/>
          <p:cNvGrpSpPr>
            <a:grpSpLocks/>
          </p:cNvGrpSpPr>
          <p:nvPr/>
        </p:nvGrpSpPr>
        <p:grpSpPr bwMode="auto">
          <a:xfrm>
            <a:off x="4849813" y="2459038"/>
            <a:ext cx="844550" cy="928687"/>
            <a:chOff x="3962400" y="1143000"/>
            <a:chExt cx="1524000" cy="1676400"/>
          </a:xfrm>
        </p:grpSpPr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3962400" y="1143000"/>
              <a:ext cx="1524000" cy="1676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/>
                <a:t>Threading</a:t>
              </a:r>
            </a:p>
          </p:txBody>
        </p:sp>
        <p:pic>
          <p:nvPicPr>
            <p:cNvPr id="57389" name="Picture 119" descr="thread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219200"/>
              <a:ext cx="1097280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6" name="Group 120"/>
          <p:cNvGrpSpPr>
            <a:grpSpLocks/>
          </p:cNvGrpSpPr>
          <p:nvPr/>
        </p:nvGrpSpPr>
        <p:grpSpPr bwMode="auto">
          <a:xfrm>
            <a:off x="6235700" y="2459038"/>
            <a:ext cx="844550" cy="928687"/>
            <a:chOff x="5867400" y="1143000"/>
            <a:chExt cx="1524000" cy="1676400"/>
          </a:xfrm>
        </p:grpSpPr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5867400" y="1143000"/>
              <a:ext cx="1524000" cy="1676400"/>
            </a:xfrm>
            <a:prstGeom prst="rect">
              <a:avLst/>
            </a:prstGeom>
            <a:solidFill>
              <a:srgbClr val="9DC9F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chemeClr val="tx1"/>
                  </a:solidFill>
                </a:rPr>
                <a:t>Email</a:t>
              </a:r>
            </a:p>
          </p:txBody>
        </p:sp>
        <p:pic>
          <p:nvPicPr>
            <p:cNvPr id="57387" name="Picture 122" descr="mail_128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19200"/>
              <a:ext cx="1080000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7" name="Group 123"/>
          <p:cNvGrpSpPr>
            <a:grpSpLocks/>
          </p:cNvGrpSpPr>
          <p:nvPr/>
        </p:nvGrpSpPr>
        <p:grpSpPr bwMode="auto">
          <a:xfrm>
            <a:off x="2084388" y="3844925"/>
            <a:ext cx="844550" cy="928688"/>
            <a:chOff x="457200" y="3429000"/>
            <a:chExt cx="1524000" cy="1676400"/>
          </a:xfrm>
        </p:grpSpPr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457200" y="3429000"/>
              <a:ext cx="1524000" cy="1676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 dirty="0" err="1" smtClean="0"/>
                <a:t>elog</a:t>
              </a:r>
              <a:endParaRPr lang="en-GB" altLang="en-US" sz="1200" dirty="0"/>
            </a:p>
            <a:p>
              <a:pPr algn="ctr"/>
              <a:r>
                <a:rPr lang="en-GB" altLang="en-US" sz="1200" dirty="0"/>
                <a:t>Command</a:t>
              </a:r>
            </a:p>
          </p:txBody>
        </p:sp>
        <p:pic>
          <p:nvPicPr>
            <p:cNvPr id="57385" name="Picture 125" descr="command_prompt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581400"/>
              <a:ext cx="760819" cy="76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8" name="Group 126"/>
          <p:cNvGrpSpPr>
            <a:grpSpLocks/>
          </p:cNvGrpSpPr>
          <p:nvPr/>
        </p:nvGrpSpPr>
        <p:grpSpPr bwMode="auto">
          <a:xfrm>
            <a:off x="3470275" y="3844925"/>
            <a:ext cx="844550" cy="928688"/>
            <a:chOff x="2286000" y="3429000"/>
            <a:chExt cx="1524000" cy="1676400"/>
          </a:xfrm>
        </p:grpSpPr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2286000" y="3429000"/>
              <a:ext cx="1524000" cy="1676400"/>
            </a:xfrm>
            <a:prstGeom prst="rect">
              <a:avLst/>
            </a:prstGeom>
            <a:solidFill>
              <a:srgbClr val="CCEED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chemeClr val="tx1"/>
                  </a:solidFill>
                </a:rPr>
                <a:t>Forms</a:t>
              </a:r>
            </a:p>
          </p:txBody>
        </p:sp>
        <p:pic>
          <p:nvPicPr>
            <p:cNvPr id="57383" name="Picture 128" descr="forms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505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9" name="Group 129"/>
          <p:cNvGrpSpPr>
            <a:grpSpLocks/>
          </p:cNvGrpSpPr>
          <p:nvPr/>
        </p:nvGrpSpPr>
        <p:grpSpPr bwMode="auto">
          <a:xfrm>
            <a:off x="6235700" y="3844925"/>
            <a:ext cx="844550" cy="928688"/>
            <a:chOff x="5867400" y="3429000"/>
            <a:chExt cx="1524000" cy="1676400"/>
          </a:xfrm>
        </p:grpSpPr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5867400" y="3429000"/>
              <a:ext cx="1524000" cy="167640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chemeClr val="tx1"/>
                  </a:solidFill>
                </a:rPr>
                <a:t>Export</a:t>
              </a:r>
            </a:p>
          </p:txBody>
        </p:sp>
        <p:sp>
          <p:nvSpPr>
            <p:cNvPr id="57381" name="Right Arrow 131"/>
            <p:cNvSpPr>
              <a:spLocks noChangeArrowheads="1"/>
            </p:cNvSpPr>
            <p:nvPr/>
          </p:nvSpPr>
          <p:spPr bwMode="auto">
            <a:xfrm>
              <a:off x="6172200" y="3657600"/>
              <a:ext cx="990600" cy="990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7361" name="Group 135"/>
          <p:cNvGrpSpPr>
            <a:grpSpLocks/>
          </p:cNvGrpSpPr>
          <p:nvPr/>
        </p:nvGrpSpPr>
        <p:grpSpPr bwMode="auto">
          <a:xfrm>
            <a:off x="2084388" y="2438400"/>
            <a:ext cx="844550" cy="969963"/>
            <a:chOff x="457200" y="1066800"/>
            <a:chExt cx="1524000" cy="1752600"/>
          </a:xfrm>
        </p:grpSpPr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457200" y="1144248"/>
              <a:ext cx="1524000" cy="1675152"/>
            </a:xfrm>
            <a:prstGeom prst="rect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/>
                <a:t>Structured</a:t>
              </a:r>
            </a:p>
            <a:p>
              <a:pPr algn="ctr"/>
              <a:r>
                <a:rPr lang="en-GB" altLang="en-US" sz="1200"/>
                <a:t>Information</a:t>
              </a:r>
            </a:p>
          </p:txBody>
        </p:sp>
        <p:pic>
          <p:nvPicPr>
            <p:cNvPr id="57377" name="Picture 137" descr="Struct.gif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066800"/>
              <a:ext cx="1072896" cy="107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56783" y="3856039"/>
            <a:ext cx="833437" cy="917574"/>
            <a:chOff x="4854713" y="3856039"/>
            <a:chExt cx="833437" cy="917574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854713" y="3856039"/>
              <a:ext cx="833437" cy="91757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chemeClr val="bg2">
                  <a:alpha val="43000"/>
                </a:scheme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200">
                  <a:solidFill>
                    <a:srgbClr val="000000"/>
                  </a:solidFill>
                </a:rPr>
                <a:t>Logbook Groups</a:t>
              </a:r>
            </a:p>
          </p:txBody>
        </p:sp>
        <p:pic>
          <p:nvPicPr>
            <p:cNvPr id="81" name="Picture 71" descr="tabs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236" y="3892153"/>
              <a:ext cx="447187" cy="447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090738" y="1143000"/>
            <a:ext cx="4984099" cy="935037"/>
            <a:chOff x="2090738" y="1143000"/>
            <a:chExt cx="4984099" cy="935037"/>
          </a:xfrm>
        </p:grpSpPr>
        <p:grpSp>
          <p:nvGrpSpPr>
            <p:cNvPr id="25" name="Group 146"/>
            <p:cNvGrpSpPr>
              <a:grpSpLocks/>
            </p:cNvGrpSpPr>
            <p:nvPr/>
          </p:nvGrpSpPr>
          <p:grpSpPr bwMode="auto">
            <a:xfrm>
              <a:off x="2090738" y="1143000"/>
              <a:ext cx="3598001" cy="917575"/>
              <a:chOff x="2089982" y="1143000"/>
              <a:chExt cx="3598934" cy="916833"/>
            </a:xfrm>
          </p:grpSpPr>
          <p:grpSp>
            <p:nvGrpSpPr>
              <p:cNvPr id="57365" name="Group 82"/>
              <p:cNvGrpSpPr>
                <a:grpSpLocks/>
              </p:cNvGrpSpPr>
              <p:nvPr/>
            </p:nvGrpSpPr>
            <p:grpSpPr bwMode="auto">
              <a:xfrm>
                <a:off x="4855432" y="1143000"/>
                <a:ext cx="833484" cy="916833"/>
                <a:chOff x="6019800" y="2209800"/>
                <a:chExt cx="762000" cy="838200"/>
              </a:xfrm>
            </p:grpSpPr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6020433" y="2209800"/>
                  <a:ext cx="760703" cy="83820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808080">
                      <a:alpha val="42999"/>
                    </a:srgbClr>
                  </a:outerShdw>
                </a:effectLst>
              </p:spPr>
              <p:txBody>
                <a:bodyPr anchor="b"/>
                <a:lstStyle>
                  <a:lvl1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1pPr>
                  <a:lvl2pPr marL="37931725" indent="-37474525"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2pPr>
                  <a:lvl3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3pPr>
                  <a:lvl4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4pPr>
                  <a:lvl5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9pPr>
                </a:lstStyle>
                <a:p>
                  <a:pPr algn="ctr"/>
                  <a:r>
                    <a:rPr lang="en-GB" altLang="en-US" sz="1200" dirty="0">
                      <a:solidFill>
                        <a:srgbClr val="000000"/>
                      </a:solidFill>
                    </a:rPr>
                    <a:t>Icons</a:t>
                  </a:r>
                </a:p>
              </p:txBody>
            </p:sp>
            <p:pic>
              <p:nvPicPr>
                <p:cNvPr id="57373" name="Picture 80" descr="icons.jp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9506" y="2227610"/>
                  <a:ext cx="635000" cy="63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366" name="Group 112"/>
              <p:cNvGrpSpPr>
                <a:grpSpLocks/>
              </p:cNvGrpSpPr>
              <p:nvPr/>
            </p:nvGrpSpPr>
            <p:grpSpPr bwMode="auto">
              <a:xfrm>
                <a:off x="3475502" y="1146939"/>
                <a:ext cx="833484" cy="908954"/>
                <a:chOff x="4876800" y="2209800"/>
                <a:chExt cx="762000" cy="830997"/>
              </a:xfrm>
            </p:grpSpPr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4877464" y="2209099"/>
                  <a:ext cx="760703" cy="832399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808080">
                      <a:alpha val="42999"/>
                    </a:srgbClr>
                  </a:outerShdw>
                </a:effectLst>
              </p:spPr>
              <p:txBody>
                <a:bodyPr anchor="b"/>
                <a:lstStyle>
                  <a:lvl1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1pPr>
                  <a:lvl2pPr marL="37931725" indent="-37474525"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2pPr>
                  <a:lvl3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3pPr>
                  <a:lvl4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4pPr>
                  <a:lvl5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9pPr>
                </a:lstStyle>
                <a:p>
                  <a:pPr algn="ctr"/>
                  <a:r>
                    <a:rPr lang="en-GB" altLang="en-US" sz="1200">
                      <a:solidFill>
                        <a:srgbClr val="000000"/>
                      </a:solidFill>
                    </a:rPr>
                    <a:t>Calculated Fields</a:t>
                  </a:r>
                </a:p>
              </p:txBody>
            </p:sp>
            <p:pic>
              <p:nvPicPr>
                <p:cNvPr id="57371" name="Picture 97" descr="calc.png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9200" y="2236515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7367" name="Group 143"/>
              <p:cNvGrpSpPr>
                <a:grpSpLocks/>
              </p:cNvGrpSpPr>
              <p:nvPr/>
            </p:nvGrpSpPr>
            <p:grpSpPr bwMode="auto">
              <a:xfrm>
                <a:off x="2089982" y="1146939"/>
                <a:ext cx="833484" cy="908954"/>
                <a:chOff x="2667000" y="1905000"/>
                <a:chExt cx="762000" cy="830997"/>
              </a:xfrm>
            </p:grpSpPr>
            <p:sp>
              <p:nvSpPr>
                <p:cNvPr id="141" name="Rectangle 140"/>
                <p:cNvSpPr>
                  <a:spLocks noChangeArrowheads="1"/>
                </p:cNvSpPr>
                <p:nvPr/>
              </p:nvSpPr>
              <p:spPr bwMode="auto">
                <a:xfrm>
                  <a:off x="2667000" y="1904299"/>
                  <a:ext cx="762155" cy="832399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808080">
                      <a:alpha val="42999"/>
                    </a:srgbClr>
                  </a:outerShdw>
                </a:effectLst>
              </p:spPr>
              <p:txBody>
                <a:bodyPr anchor="b"/>
                <a:lstStyle>
                  <a:lvl1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1pPr>
                  <a:lvl2pPr marL="37931725" indent="-37474525"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2pPr>
                  <a:lvl3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3pPr>
                  <a:lvl4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4pPr>
                  <a:lvl5pPr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 Narrow" charset="0"/>
                      <a:ea typeface="ヒラギノ角ゴ Pro W3" charset="-128"/>
                    </a:defRPr>
                  </a:lvl9pPr>
                </a:lstStyle>
                <a:p>
                  <a:pPr algn="ctr"/>
                  <a:r>
                    <a:rPr lang="en-GB" altLang="en-US" sz="1200">
                      <a:solidFill>
                        <a:srgbClr val="000000"/>
                      </a:solidFill>
                    </a:rPr>
                    <a:t>Language</a:t>
                  </a:r>
                </a:p>
              </p:txBody>
            </p:sp>
            <p:pic>
              <p:nvPicPr>
                <p:cNvPr id="57369" name="Picture 142" descr="locale.png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5506" y="1953800"/>
                  <a:ext cx="560800" cy="560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5" name="Group 132"/>
            <p:cNvGrpSpPr>
              <a:grpSpLocks/>
            </p:cNvGrpSpPr>
            <p:nvPr/>
          </p:nvGrpSpPr>
          <p:grpSpPr bwMode="auto">
            <a:xfrm>
              <a:off x="6230287" y="1146175"/>
              <a:ext cx="844550" cy="931862"/>
              <a:chOff x="4038600" y="3423920"/>
              <a:chExt cx="1524000" cy="1681480"/>
            </a:xfrm>
          </p:grpSpPr>
          <p:sp>
            <p:nvSpPr>
              <p:cNvPr id="97" name="Rectangle 96"/>
              <p:cNvSpPr>
                <a:spLocks noChangeArrowheads="1"/>
              </p:cNvSpPr>
              <p:nvPr/>
            </p:nvSpPr>
            <p:spPr bwMode="auto">
              <a:xfrm>
                <a:off x="4038600" y="3429649"/>
                <a:ext cx="1524000" cy="16757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1200" dirty="0">
                    <a:solidFill>
                      <a:schemeClr val="tx1"/>
                    </a:solidFill>
                  </a:rPr>
                  <a:t>Actions</a:t>
                </a:r>
              </a:p>
            </p:txBody>
          </p:sp>
          <p:pic>
            <p:nvPicPr>
              <p:cNvPr id="98" name="Picture 134" descr="actions.gif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4800" y="3423920"/>
                <a:ext cx="1300480" cy="1300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2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14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677988" y="144463"/>
            <a:ext cx="7161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r>
              <a:rPr lang="en-GB" altLang="en-US" sz="2600" b="1">
                <a:solidFill>
                  <a:srgbClr val="606060"/>
                </a:solidFill>
              </a:rPr>
              <a:t>Does it sound interesting?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06388" y="838200"/>
            <a:ext cx="8532812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9725" indent="-339725"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>
              <a:lnSpc>
                <a:spcPct val="110000"/>
              </a:lnSpc>
              <a:buFont typeface="Times New Roman" charset="0"/>
              <a:buChar char="•"/>
            </a:pPr>
            <a:r>
              <a:rPr lang="en-GB" altLang="en-US">
                <a:solidFill>
                  <a:schemeClr val="accent2"/>
                </a:solidFill>
              </a:rPr>
              <a:t>Then check ELOG home: http://midas.psi.ch/elog </a:t>
            </a:r>
          </a:p>
          <a:p>
            <a:pPr>
              <a:lnSpc>
                <a:spcPct val="110000"/>
              </a:lnSpc>
              <a:buFont typeface="Times New Roman" charset="0"/>
              <a:buChar char="•"/>
            </a:pPr>
            <a:r>
              <a:rPr lang="en-GB" altLang="en-US">
                <a:solidFill>
                  <a:schemeClr val="accent2"/>
                </a:solidFill>
              </a:rPr>
              <a:t>Just download and give it a try! Runs on Linux, Windows, Mac, Solaris, …</a:t>
            </a:r>
          </a:p>
          <a:p>
            <a:pPr>
              <a:lnSpc>
                <a:spcPct val="110000"/>
              </a:lnSpc>
              <a:buFont typeface="Times New Roman" charset="0"/>
              <a:buChar char="•"/>
            </a:pPr>
            <a:r>
              <a:rPr lang="en-GB" altLang="en-US">
                <a:solidFill>
                  <a:schemeClr val="accent2"/>
                </a:solidFill>
              </a:rPr>
              <a:t>All credits go to Stefan Ritt!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15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828800" y="4495800"/>
            <a:ext cx="67036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eaLnBrk="1"/>
            <a:r>
              <a:rPr lang="en-GB" altLang="en-US" sz="2300" b="1" dirty="0" smtClean="0">
                <a:solidFill>
                  <a:srgbClr val="000000"/>
                </a:solidFill>
              </a:rPr>
              <a:t>Application of ELOG for Accelerator Operation at PSI</a:t>
            </a:r>
            <a:endParaRPr lang="en-GB" altLang="en-US" sz="2300" dirty="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828800" y="5508625"/>
            <a:ext cx="6837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eaLnBrk="1">
              <a:lnSpc>
                <a:spcPct val="110000"/>
              </a:lnSpc>
            </a:pPr>
            <a:r>
              <a:rPr lang="en-GB" altLang="en-US" sz="2300" b="1">
                <a:solidFill>
                  <a:srgbClr val="000000"/>
                </a:solidFill>
              </a:rPr>
              <a:t>Paul Scherrer Institute</a:t>
            </a:r>
          </a:p>
          <a:p>
            <a:pPr eaLnBrk="1">
              <a:lnSpc>
                <a:spcPct val="110000"/>
              </a:lnSpc>
            </a:pPr>
            <a:r>
              <a:rPr lang="en-GB" altLang="en-US" sz="2300">
                <a:solidFill>
                  <a:srgbClr val="000000"/>
                </a:solidFill>
              </a:rPr>
              <a:t>Andreas Lüdeke</a:t>
            </a:r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1828800" y="4864100"/>
            <a:ext cx="709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eaLnBrk="1"/>
            <a:r>
              <a:rPr lang="en-GB" altLang="en-US" sz="2300" dirty="0" smtClean="0">
                <a:solidFill>
                  <a:srgbClr val="000000"/>
                </a:solidFill>
              </a:rPr>
              <a:t>January 2015</a:t>
            </a:r>
            <a:endParaRPr lang="en-GB" altLang="en-US" sz="2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Operator Control Room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Shift handover with machine status</a:t>
            </a:r>
          </a:p>
          <a:p>
            <a:r>
              <a:rPr lang="en-GB" dirty="0" smtClean="0"/>
              <a:t>Work logs</a:t>
            </a:r>
          </a:p>
          <a:p>
            <a:pPr lvl="1"/>
            <a:r>
              <a:rPr lang="en-GB" dirty="0" smtClean="0"/>
              <a:t>Operation mode changes</a:t>
            </a:r>
          </a:p>
          <a:p>
            <a:pPr lvl="1"/>
            <a:r>
              <a:rPr lang="en-GB" dirty="0" smtClean="0"/>
              <a:t>Record communication</a:t>
            </a:r>
          </a:p>
          <a:p>
            <a:pPr lvl="1"/>
            <a:r>
              <a:rPr lang="en-GB" dirty="0" smtClean="0"/>
              <a:t>Failure reporting</a:t>
            </a:r>
          </a:p>
          <a:p>
            <a:r>
              <a:rPr lang="en-GB" dirty="0" smtClean="0"/>
              <a:t>Measurement &amp; Results</a:t>
            </a:r>
          </a:p>
          <a:p>
            <a:r>
              <a:rPr lang="en-GB" dirty="0" smtClean="0"/>
              <a:t>Checklists</a:t>
            </a:r>
          </a:p>
          <a:p>
            <a:r>
              <a:rPr lang="en-GB" dirty="0" smtClean="0"/>
              <a:t>Maintaining lists</a:t>
            </a:r>
          </a:p>
          <a:p>
            <a:pPr lvl="1"/>
            <a:r>
              <a:rPr lang="en-GB" dirty="0" smtClean="0"/>
              <a:t>Known issues</a:t>
            </a:r>
          </a:p>
          <a:p>
            <a:pPr lvl="1"/>
            <a:r>
              <a:rPr lang="en-GB" dirty="0" smtClean="0"/>
              <a:t>Bridged alarms</a:t>
            </a:r>
          </a:p>
          <a:p>
            <a:pPr lvl="1"/>
            <a:r>
              <a:rPr lang="en-GB" dirty="0" smtClean="0"/>
              <a:t>Open requests</a:t>
            </a:r>
            <a:endParaRPr lang="en-GB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2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7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Used until 2011: DUO-logbook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6DEE9BE-D6A1-4C4D-BD5B-4C1BBC7A47A0}" type="slidenum">
              <a:rPr lang="de-DE" altLang="en-US" smtClean="0"/>
              <a:pPr/>
              <a:t>3</a:t>
            </a:fld>
            <a:endParaRPr lang="de-DE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720725"/>
            <a:ext cx="3959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200775" y="735013"/>
            <a:ext cx="2760663" cy="5713412"/>
            <a:chOff x="3906" y="463"/>
            <a:chExt cx="1739" cy="3599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906" y="463"/>
              <a:ext cx="1740" cy="3600"/>
            </a:xfrm>
            <a:prstGeom prst="roundRect">
              <a:avLst>
                <a:gd name="adj" fmla="val 56"/>
              </a:avLst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474"/>
              <a:ext cx="1701" cy="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60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9" name="Freeform 6"/>
          <p:cNvSpPr>
            <a:spLocks/>
          </p:cNvSpPr>
          <p:nvPr/>
        </p:nvSpPr>
        <p:spPr bwMode="auto">
          <a:xfrm>
            <a:off x="1439863" y="1439863"/>
            <a:ext cx="4741862" cy="319087"/>
          </a:xfrm>
          <a:custGeom>
            <a:avLst/>
            <a:gdLst>
              <a:gd name="T0" fmla="*/ 0 w 13172"/>
              <a:gd name="T1" fmla="*/ 0 h 888"/>
              <a:gd name="T2" fmla="*/ 2147483647 w 13172"/>
              <a:gd name="T3" fmla="*/ 2147483647 h 888"/>
              <a:gd name="T4" fmla="*/ 0 60000 65536"/>
              <a:gd name="T5" fmla="*/ 0 60000 65536"/>
              <a:gd name="T6" fmla="*/ 0 w 13172"/>
              <a:gd name="T7" fmla="*/ 0 h 888"/>
              <a:gd name="T8" fmla="*/ 13172 w 13172"/>
              <a:gd name="T9" fmla="*/ 888 h 8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72" h="888">
                <a:moveTo>
                  <a:pt x="0" y="0"/>
                </a:moveTo>
                <a:lnTo>
                  <a:pt x="13171" y="887"/>
                </a:lnTo>
              </a:path>
            </a:pathLst>
          </a:cu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3284984"/>
            <a:ext cx="50403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2915816" y="2982615"/>
            <a:ext cx="3213100" cy="3624262"/>
            <a:chOff x="2535" y="1285"/>
            <a:chExt cx="2024" cy="2283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291"/>
              <a:ext cx="2007" cy="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360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535" y="1285"/>
              <a:ext cx="2025" cy="2284"/>
            </a:xfrm>
            <a:prstGeom prst="roundRect">
              <a:avLst>
                <a:gd name="adj" fmla="val 46"/>
              </a:avLst>
            </a:prstGeom>
            <a:noFill/>
            <a:ln w="36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" name="Freeform 11"/>
          <p:cNvSpPr>
            <a:spLocks/>
          </p:cNvSpPr>
          <p:nvPr/>
        </p:nvSpPr>
        <p:spPr bwMode="auto">
          <a:xfrm>
            <a:off x="1393824" y="4930427"/>
            <a:ext cx="1531517" cy="446087"/>
          </a:xfrm>
          <a:custGeom>
            <a:avLst/>
            <a:gdLst>
              <a:gd name="T0" fmla="*/ 0 w 6663"/>
              <a:gd name="T1" fmla="*/ 0 h 1237"/>
              <a:gd name="T2" fmla="*/ 2147483647 w 6663"/>
              <a:gd name="T3" fmla="*/ 2147483647 h 1237"/>
              <a:gd name="T4" fmla="*/ 0 60000 65536"/>
              <a:gd name="T5" fmla="*/ 0 60000 65536"/>
              <a:gd name="T6" fmla="*/ 0 w 6663"/>
              <a:gd name="T7" fmla="*/ 0 h 1237"/>
              <a:gd name="T8" fmla="*/ 6663 w 6663"/>
              <a:gd name="T9" fmla="*/ 1237 h 12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3" h="1237">
                <a:moveTo>
                  <a:pt x="0" y="0"/>
                </a:moveTo>
                <a:lnTo>
                  <a:pt x="6662" y="1236"/>
                </a:lnTo>
              </a:path>
            </a:pathLst>
          </a:cu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3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0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changed with ELOG?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many entries for one shift.</a:t>
            </a:r>
          </a:p>
          <a:p>
            <a:r>
              <a:rPr lang="en-GB" dirty="0" smtClean="0"/>
              <a:t>Structured information!</a:t>
            </a:r>
          </a:p>
          <a:p>
            <a:pPr lvl="1"/>
            <a:r>
              <a:rPr lang="en-GB" dirty="0" smtClean="0"/>
              <a:t>Entry form depends on entry type</a:t>
            </a:r>
          </a:p>
          <a:p>
            <a:pPr lvl="1"/>
            <a:r>
              <a:rPr lang="en-GB" dirty="0" smtClean="0"/>
              <a:t>Automatic actions depending on entry content</a:t>
            </a:r>
          </a:p>
          <a:p>
            <a:pPr lvl="1"/>
            <a:r>
              <a:rPr lang="en-GB" dirty="0" smtClean="0"/>
              <a:t>Larger range of information</a:t>
            </a:r>
          </a:p>
          <a:p>
            <a:r>
              <a:rPr lang="en-GB" dirty="0" smtClean="0"/>
              <a:t>Work flow handling</a:t>
            </a:r>
          </a:p>
          <a:p>
            <a:r>
              <a:rPr lang="en-GB" dirty="0" smtClean="0"/>
              <a:t>Electronic checklists</a:t>
            </a:r>
          </a:p>
          <a:p>
            <a:r>
              <a:rPr lang="en-GB" dirty="0" smtClean="0"/>
              <a:t>Standardization across facilities</a:t>
            </a:r>
          </a:p>
          <a:p>
            <a:r>
              <a:rPr lang="en-GB" dirty="0" smtClean="0"/>
              <a:t>Many application write ELOG entries:</a:t>
            </a:r>
          </a:p>
          <a:p>
            <a:pPr lvl="1"/>
            <a:r>
              <a:rPr lang="en-GB" dirty="0" smtClean="0"/>
              <a:t>Measurements &amp; results</a:t>
            </a:r>
          </a:p>
          <a:p>
            <a:pPr lvl="1"/>
            <a:r>
              <a:rPr lang="en-GB" dirty="0" smtClean="0"/>
              <a:t>Failure reports (RF, Magnet PS)</a:t>
            </a:r>
          </a:p>
          <a:p>
            <a:pPr lvl="1"/>
            <a:r>
              <a:rPr lang="en-GB" dirty="0" err="1" smtClean="0"/>
              <a:t>Cronjobs</a:t>
            </a:r>
            <a:r>
              <a:rPr lang="en-GB" dirty="0" smtClean="0"/>
              <a:t> (beam plot, operator messages, known issues, save &amp; restore)</a:t>
            </a:r>
          </a:p>
          <a:p>
            <a:pPr lvl="1"/>
            <a:r>
              <a:rPr lang="en-GB" dirty="0" smtClean="0"/>
              <a:t>Screenshot tool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6DEE9BE-D6A1-4C4D-BD5B-4C1BBC7A47A0}" type="slidenum">
              <a:rPr lang="de-DE" altLang="en-US" smtClean="0"/>
              <a:pPr/>
              <a:t>4</a:t>
            </a:fld>
            <a:endParaRPr lang="de-DE" alt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4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49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Shift Handover / Shift-Logbook-Tool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6DEE9BE-D6A1-4C4D-BD5B-4C1BBC7A47A0}" type="slidenum">
              <a:rPr lang="de-DE" altLang="en-US" smtClean="0"/>
              <a:pPr/>
              <a:t>5</a:t>
            </a:fld>
            <a:endParaRPr lang="de-DE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6850283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971600" y="1412776"/>
            <a:ext cx="6236347" cy="4320176"/>
            <a:chOff x="971600" y="1412776"/>
            <a:chExt cx="6236347" cy="4320176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 flipV="1">
              <a:off x="4499992" y="1412776"/>
              <a:ext cx="2592288" cy="1584176"/>
            </a:xfrm>
            <a:custGeom>
              <a:avLst/>
              <a:gdLst>
                <a:gd name="T0" fmla="*/ 2147483647 w 3997"/>
                <a:gd name="T1" fmla="*/ 2147483647 h 3835"/>
                <a:gd name="T2" fmla="*/ 0 w 3997"/>
                <a:gd name="T3" fmla="*/ 0 h 3835"/>
                <a:gd name="T4" fmla="*/ 0 60000 65536"/>
                <a:gd name="T5" fmla="*/ 0 60000 65536"/>
                <a:gd name="T6" fmla="*/ 0 w 3997"/>
                <a:gd name="T7" fmla="*/ 0 h 3835"/>
                <a:gd name="T8" fmla="*/ 3997 w 3997"/>
                <a:gd name="T9" fmla="*/ 3835 h 38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97" h="3835">
                  <a:moveTo>
                    <a:pt x="3996" y="3834"/>
                  </a:moveTo>
                  <a:lnTo>
                    <a:pt x="0" y="0"/>
                  </a:lnTo>
                </a:path>
              </a:pathLst>
            </a:custGeom>
            <a:noFill/>
            <a:ln w="360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71600" y="2996952"/>
              <a:ext cx="6236347" cy="273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7390800" y="2720541"/>
            <a:ext cx="1524000" cy="1676400"/>
            <a:chOff x="533400" y="3429000"/>
            <a:chExt cx="1524000" cy="1676400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33400" y="3429000"/>
              <a:ext cx="1524000" cy="1676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dirty="0" err="1" smtClean="0"/>
                <a:t>elog</a:t>
              </a:r>
              <a:endParaRPr lang="en-GB" altLang="en-US" dirty="0"/>
            </a:p>
            <a:p>
              <a:pPr algn="ctr"/>
              <a:r>
                <a:rPr lang="en-GB" altLang="en-US" dirty="0"/>
                <a:t>Command</a:t>
              </a:r>
            </a:p>
          </p:txBody>
        </p:sp>
        <p:pic>
          <p:nvPicPr>
            <p:cNvPr id="11" name="Picture 21" descr="command_promp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09" y="3581400"/>
              <a:ext cx="760819" cy="76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5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2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Semi-Automatic Failure </a:t>
            </a:r>
            <a:r>
              <a:rPr lang="en-GB" altLang="en-US" dirty="0"/>
              <a:t>R</a:t>
            </a:r>
            <a:r>
              <a:rPr lang="en-GB" altLang="en-US" dirty="0" smtClean="0"/>
              <a:t>eports</a:t>
            </a:r>
          </a:p>
        </p:txBody>
      </p:sp>
      <p:sp>
        <p:nvSpPr>
          <p:cNvPr id="501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altLang="en-US" smtClean="0"/>
              <a:t>The power supply group wants information about every PS error</a:t>
            </a:r>
          </a:p>
          <a:p>
            <a:pPr>
              <a:buFont typeface="Arial" charset="0"/>
              <a:buChar char="•"/>
            </a:pPr>
            <a:endParaRPr lang="en-GB" altLang="en-US" smtClean="0"/>
          </a:p>
        </p:txBody>
      </p:sp>
      <p:pic>
        <p:nvPicPr>
          <p:cNvPr id="50180" name="Picture 5" descr="ps_st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2838"/>
          <a:stretch>
            <a:fillRect/>
          </a:stretch>
        </p:blipFill>
        <p:spPr bwMode="auto">
          <a:xfrm>
            <a:off x="457200" y="1503363"/>
            <a:ext cx="2397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71800" y="3962400"/>
            <a:ext cx="5943000" cy="2590800"/>
            <a:chOff x="2895600" y="3962402"/>
            <a:chExt cx="5943000" cy="2590798"/>
          </a:xfrm>
        </p:grpSpPr>
        <p:pic>
          <p:nvPicPr>
            <p:cNvPr id="50190" name="Picture 10" descr="ps_errlo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191001"/>
              <a:ext cx="4820989" cy="2216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0191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4591596" y="4190207"/>
              <a:ext cx="457198" cy="1588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50192" name="Rectangle 14"/>
            <p:cNvSpPr>
              <a:spLocks noChangeArrowheads="1"/>
            </p:cNvSpPr>
            <p:nvPr/>
          </p:nvSpPr>
          <p:spPr bwMode="auto">
            <a:xfrm>
              <a:off x="2915989" y="4191000"/>
              <a:ext cx="4800600" cy="2362200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50193" name="Group 15"/>
            <p:cNvGrpSpPr>
              <a:grpSpLocks/>
            </p:cNvGrpSpPr>
            <p:nvPr/>
          </p:nvGrpSpPr>
          <p:grpSpPr bwMode="auto">
            <a:xfrm>
              <a:off x="7314600" y="4724401"/>
              <a:ext cx="1524000" cy="1676399"/>
              <a:chOff x="6019200" y="1143001"/>
              <a:chExt cx="1524000" cy="167639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6019200" y="1143001"/>
                <a:ext cx="1524000" cy="1676399"/>
              </a:xfrm>
              <a:prstGeom prst="rect">
                <a:avLst/>
              </a:prstGeom>
              <a:solidFill>
                <a:srgbClr val="9DC9F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>
                    <a:solidFill>
                      <a:schemeClr val="tx1"/>
                    </a:solidFill>
                  </a:rPr>
                  <a:t>Email</a:t>
                </a:r>
              </a:p>
            </p:txBody>
          </p:sp>
          <p:pic>
            <p:nvPicPr>
              <p:cNvPr id="50196" name="Picture 17" descr="mail_128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3906" y="1219200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50194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6618311" y="5562600"/>
              <a:ext cx="685801" cy="1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2590800" y="1447800"/>
            <a:ext cx="6324000" cy="2667000"/>
            <a:chOff x="2590800" y="1447800"/>
            <a:chExt cx="6324000" cy="2667000"/>
          </a:xfrm>
        </p:grpSpPr>
        <p:pic>
          <p:nvPicPr>
            <p:cNvPr id="50181" name="Picture 9" descr="ps_er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438" y="1447800"/>
              <a:ext cx="4572000" cy="260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Rectangle 13"/>
            <p:cNvSpPr>
              <a:spLocks noChangeArrowheads="1"/>
            </p:cNvSpPr>
            <p:nvPr/>
          </p:nvSpPr>
          <p:spPr bwMode="auto">
            <a:xfrm>
              <a:off x="2992438" y="1447800"/>
              <a:ext cx="4572000" cy="2667000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0183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2590800" y="1752600"/>
              <a:ext cx="685800" cy="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390800" y="1905000"/>
              <a:ext cx="1524000" cy="1676400"/>
              <a:chOff x="533400" y="3429000"/>
              <a:chExt cx="1524000" cy="1676400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533400" y="3429000"/>
                <a:ext cx="1524000" cy="1676400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808080">
                    <a:alpha val="42999"/>
                  </a:srgbClr>
                </a:outerShdw>
              </a:effectLst>
            </p:spPr>
            <p:txBody>
              <a:bodyPr anchor="b"/>
              <a:lstStyle>
                <a:lvl1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1pPr>
                <a:lvl2pPr marL="37931725" indent="-37474525"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2pPr>
                <a:lvl3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3pPr>
                <a:lvl4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4pPr>
                <a:lvl5pPr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 Narrow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dirty="0" err="1" smtClean="0"/>
                  <a:t>elog</a:t>
                </a:r>
                <a:endParaRPr lang="en-GB" altLang="en-US" dirty="0"/>
              </a:p>
              <a:p>
                <a:pPr algn="ctr"/>
                <a:r>
                  <a:rPr lang="en-GB" altLang="en-US" dirty="0"/>
                  <a:t>Command</a:t>
                </a:r>
              </a:p>
            </p:txBody>
          </p:sp>
          <p:pic>
            <p:nvPicPr>
              <p:cNvPr id="50189" name="Picture 21" descr="command_prompt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581400"/>
                <a:ext cx="760819" cy="760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0186" name="Rectangle 13"/>
          <p:cNvSpPr>
            <a:spLocks noChangeArrowheads="1"/>
          </p:cNvSpPr>
          <p:nvPr/>
        </p:nvSpPr>
        <p:spPr bwMode="auto">
          <a:xfrm>
            <a:off x="457200" y="1454150"/>
            <a:ext cx="2362200" cy="2667000"/>
          </a:xfrm>
          <a:prstGeom prst="rect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6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Failure Recording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C6DEE9BE-D6A1-4C4D-BD5B-4C1BBC7A47A0}" type="slidenum">
              <a:rPr lang="de-DE" altLang="en-US" smtClean="0"/>
              <a:pPr/>
              <a:t>7</a:t>
            </a:fld>
            <a:endParaRPr lang="de-DE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2059107"/>
            <a:ext cx="8529638" cy="4466237"/>
          </a:xfrm>
        </p:spPr>
      </p:pic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390800" y="4848944"/>
            <a:ext cx="1524000" cy="1676400"/>
            <a:chOff x="665584" y="5557403"/>
            <a:chExt cx="1524000" cy="16764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65584" y="5557403"/>
              <a:ext cx="1524000" cy="1676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dirty="0" err="1" smtClean="0"/>
                <a:t>elog</a:t>
              </a:r>
              <a:endParaRPr lang="en-GB" altLang="en-US" dirty="0"/>
            </a:p>
            <a:p>
              <a:pPr algn="ctr"/>
              <a:r>
                <a:rPr lang="en-GB" altLang="en-US" dirty="0"/>
                <a:t>Command</a:t>
              </a:r>
            </a:p>
          </p:txBody>
        </p:sp>
        <p:pic>
          <p:nvPicPr>
            <p:cNvPr id="10" name="Picture 21" descr="command_prom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392" y="5669632"/>
              <a:ext cx="760819" cy="76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23528" y="980728"/>
            <a:ext cx="6429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Beam loss events → oracle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Assign cause and comment </a:t>
            </a:r>
            <a:r>
              <a:rPr lang="en-GB" dirty="0">
                <a:solidFill>
                  <a:schemeClr val="tx1"/>
                </a:solidFill>
              </a:rPr>
              <a:t>→ </a:t>
            </a:r>
            <a:r>
              <a:rPr lang="en-GB" dirty="0" smtClean="0">
                <a:solidFill>
                  <a:schemeClr val="tx1"/>
                </a:solidFill>
              </a:rPr>
              <a:t>to database &amp; ELOG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7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0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Beam Plot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5275" b="9974"/>
          <a:stretch/>
        </p:blipFill>
        <p:spPr>
          <a:xfrm>
            <a:off x="683568" y="1412775"/>
            <a:ext cx="7640381" cy="3960000"/>
          </a:xfr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de-DE" altLang="en-US" smtClean="0"/>
              <a:t>Seite </a:t>
            </a:r>
            <a:fld id="{450E3846-70F5-470D-AD84-B0DFACCB35DA}" type="slidenum">
              <a:rPr lang="de-DE" altLang="en-US" smtClean="0"/>
              <a:pPr/>
              <a:t>8</a:t>
            </a:fld>
            <a:endParaRPr lang="de-DE" alt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390800" y="1905000"/>
            <a:ext cx="1524000" cy="1676400"/>
            <a:chOff x="533400" y="3429000"/>
            <a:chExt cx="1524000" cy="16764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3400" y="3429000"/>
              <a:ext cx="1524000" cy="1676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anchor="b"/>
            <a:lstStyle>
              <a:lvl1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 Narrow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dirty="0" err="1" smtClean="0"/>
                <a:t>elog</a:t>
              </a:r>
              <a:endParaRPr lang="en-GB" altLang="en-US" dirty="0"/>
            </a:p>
            <a:p>
              <a:pPr algn="ctr"/>
              <a:r>
                <a:rPr lang="en-GB" altLang="en-US" dirty="0"/>
                <a:t>Command</a:t>
              </a:r>
            </a:p>
          </p:txBody>
        </p:sp>
        <p:pic>
          <p:nvPicPr>
            <p:cNvPr id="8" name="Picture 21" descr="command_prom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05" y="3581400"/>
              <a:ext cx="760819" cy="76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6619875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000" dirty="0">
                <a:solidFill>
                  <a:schemeClr val="tx1"/>
                </a:solidFill>
              </a:rPr>
              <a:t>Andreas Lüdeke, Paul </a:t>
            </a:r>
            <a:r>
              <a:rPr lang="en-GB" altLang="en-US" sz="1000" dirty="0" err="1">
                <a:solidFill>
                  <a:schemeClr val="tx1"/>
                </a:solidFill>
              </a:rPr>
              <a:t>Scherrer</a:t>
            </a:r>
            <a:r>
              <a:rPr lang="en-GB" altLang="en-US" sz="1000" dirty="0">
                <a:solidFill>
                  <a:schemeClr val="tx1"/>
                </a:solidFill>
              </a:rPr>
              <a:t> </a:t>
            </a:r>
            <a:r>
              <a:rPr lang="en-GB" altLang="en-US" sz="1000" dirty="0" smtClean="0">
                <a:solidFill>
                  <a:schemeClr val="tx1"/>
                </a:solidFill>
              </a:rPr>
              <a:t>Institute, January 2015</a:t>
            </a:r>
            <a:r>
              <a:rPr lang="en-GB" altLang="en-US" sz="1000" dirty="0">
                <a:solidFill>
                  <a:schemeClr val="tx1"/>
                </a:solidFill>
              </a:rPr>
              <a:t>										Slide </a:t>
            </a:r>
            <a:fld id="{986A2F14-6D5F-4A8C-8E94-189A0B31C77F}" type="slidenum">
              <a:rPr lang="en-GB" altLang="en-US" sz="1000">
                <a:solidFill>
                  <a:schemeClr val="tx1"/>
                </a:solidFill>
              </a:rPr>
              <a:pPr algn="ctr"/>
              <a:t>8</a:t>
            </a:fld>
            <a:endParaRPr lang="en-GB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5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ヒラギノ角ゴ Pro W3"/>
        <a:cs typeface="ヒラギノ角ゴ Pro W3"/>
      </a:majorFont>
      <a:minorFont>
        <a:latin typeface="Arial Narrow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ヒラギノ角ゴ Pro W3"/>
        <a:cs typeface="ヒラギノ角ゴ Pro W3"/>
      </a:majorFont>
      <a:minorFont>
        <a:latin typeface="Arial Narrow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ヒラギノ角ゴ Pro W3"/>
        <a:cs typeface="ヒラギノ角ゴ Pro W3"/>
      </a:majorFont>
      <a:minorFont>
        <a:latin typeface="Arial Narrow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1024</Words>
  <Application>Microsoft Office PowerPoint</Application>
  <PresentationFormat>On-screen Show (4:3)</PresentationFormat>
  <Paragraphs>164</Paragraphs>
  <Slides>16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2_Office Theme</vt:lpstr>
      <vt:lpstr>Slide 0</vt:lpstr>
      <vt:lpstr>Slide 1</vt:lpstr>
      <vt:lpstr>Operator Control Room Tasks</vt:lpstr>
      <vt:lpstr>Used until 2011: DUO-logbook</vt:lpstr>
      <vt:lpstr>What changed with ELOG?</vt:lpstr>
      <vt:lpstr>Shift Handover / Shift-Logbook-Tool</vt:lpstr>
      <vt:lpstr>Semi-Automatic Failure Reports</vt:lpstr>
      <vt:lpstr>Beam Failure Recording</vt:lpstr>
      <vt:lpstr>Automatic Beam Plot</vt:lpstr>
      <vt:lpstr>Slide 9</vt:lpstr>
      <vt:lpstr>Example for Structured Data: elog-gfa/SLS</vt:lpstr>
      <vt:lpstr>Example: Maintaining List</vt:lpstr>
      <vt:lpstr>Slide 12</vt:lpstr>
      <vt:lpstr>More Logbooks….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talk</dc:title>
  <dc:creator>Andreas Luedeke</dc:creator>
  <cp:lastModifiedBy>Andreas Luedeke</cp:lastModifiedBy>
  <cp:revision>119</cp:revision>
  <cp:lastPrinted>1601-01-01T00:00:00Z</cp:lastPrinted>
  <dcterms:created xsi:type="dcterms:W3CDTF">2015-01-30T10:05:45Z</dcterms:created>
  <dcterms:modified xsi:type="dcterms:W3CDTF">2015-01-30T12:54:45Z</dcterms:modified>
</cp:coreProperties>
</file>